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7FA35881_7C59F259.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40"/>
  </p:notesMasterIdLst>
  <p:sldIdLst>
    <p:sldId id="269" r:id="rId3"/>
    <p:sldId id="257" r:id="rId4"/>
    <p:sldId id="2141411443" r:id="rId5"/>
    <p:sldId id="2141411470" r:id="rId6"/>
    <p:sldId id="297" r:id="rId7"/>
    <p:sldId id="2141411465" r:id="rId8"/>
    <p:sldId id="2141411466" r:id="rId9"/>
    <p:sldId id="2141411467" r:id="rId10"/>
    <p:sldId id="2141411468" r:id="rId11"/>
    <p:sldId id="2141411469" r:id="rId12"/>
    <p:sldId id="258" r:id="rId13"/>
    <p:sldId id="299" r:id="rId14"/>
    <p:sldId id="2141411444" r:id="rId15"/>
    <p:sldId id="2141411445" r:id="rId16"/>
    <p:sldId id="2141411455" r:id="rId17"/>
    <p:sldId id="2141411456" r:id="rId18"/>
    <p:sldId id="2141411436" r:id="rId19"/>
    <p:sldId id="2141411457" r:id="rId20"/>
    <p:sldId id="2141411458" r:id="rId21"/>
    <p:sldId id="2141411460" r:id="rId22"/>
    <p:sldId id="2141411461" r:id="rId23"/>
    <p:sldId id="2141411464" r:id="rId24"/>
    <p:sldId id="2141411459" r:id="rId25"/>
    <p:sldId id="256" r:id="rId26"/>
    <p:sldId id="2141411446" r:id="rId27"/>
    <p:sldId id="298" r:id="rId28"/>
    <p:sldId id="2141411471" r:id="rId29"/>
    <p:sldId id="260" r:id="rId30"/>
    <p:sldId id="2141411450" r:id="rId31"/>
    <p:sldId id="2141411452" r:id="rId32"/>
    <p:sldId id="2141411453" r:id="rId33"/>
    <p:sldId id="264" r:id="rId34"/>
    <p:sldId id="300" r:id="rId35"/>
    <p:sldId id="2141411454" r:id="rId36"/>
    <p:sldId id="2141411447" r:id="rId37"/>
    <p:sldId id="2141411448" r:id="rId38"/>
    <p:sldId id="293" r:id="rId39"/>
  </p:sldIdLst>
  <p:sldSz cx="12192000" cy="6858000"/>
  <p:notesSz cx="6858000" cy="9144000"/>
  <p:defaultTex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E0FC4C-1EDF-2333-BBA2-83D7676C1032}" name="Madaliso Silondwa" initials="MS" userId="Madaliso Silondwa" providerId="None"/>
  <p188:author id="{96927C51-02F9-FEC6-5E94-4741DB52DD88}" name="Madaliso Silondwa" initials="MS" userId="S::msilondwa@clintonhealthaccess.org::4c6229a9-a9e1-48db-a740-ccfe8a67af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E9AD5D"/>
    <a:srgbClr val="E01248"/>
    <a:srgbClr val="E30F1E"/>
    <a:srgbClr val="1A1A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67" autoAdjust="0"/>
    <p:restoredTop sz="95753" autoAdjust="0"/>
  </p:normalViewPr>
  <p:slideViewPr>
    <p:cSldViewPr snapToGrid="0">
      <p:cViewPr varScale="1">
        <p:scale>
          <a:sx n="74" d="100"/>
          <a:sy n="74" d="100"/>
        </p:scale>
        <p:origin x="447" y="4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presProps" Target="presProps.xml"/></Relationships>
</file>

<file path=ppt/comments/modernComment_7FA35881_7C59F259.xml><?xml version="1.0" encoding="utf-8"?>
<p188:cmLst xmlns:a="http://schemas.openxmlformats.org/drawingml/2006/main" xmlns:r="http://schemas.openxmlformats.org/officeDocument/2006/relationships" xmlns:p188="http://schemas.microsoft.com/office/powerpoint/2018/8/main">
  <p188:cm id="{58EE427B-E200-4540-8814-E81D85975E3E}" authorId="{BAE0FC4C-1EDF-2333-BBA2-83D7676C1032}" created="2026-02-15T05:13:51.223">
    <ac:deMkLst xmlns:ac="http://schemas.microsoft.com/office/drawing/2013/main/command">
      <pc:docMk xmlns:pc="http://schemas.microsoft.com/office/powerpoint/2013/main/command"/>
      <pc:sldMk xmlns:pc="http://schemas.microsoft.com/office/powerpoint/2013/main/command" cId="2086269529" sldId="2141411457"/>
      <ac:spMk id="2" creationId="{65E4CAB8-9050-963B-3245-330DD78D28AA}"/>
    </ac:deMkLst>
    <p188:txBody>
      <a:bodyPr/>
      <a:lstStyle/>
      <a:p>
        <a:r>
          <a:rPr lang="en-ZM"/>
          <a:t>Replace ScreenShots with Revised forms when done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M"/>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4D0D9D-F9FA-49BC-9EDB-B6716DBA5788}" type="datetimeFigureOut">
              <a:rPr lang="en-ZM" smtClean="0"/>
              <a:t>02/17/2026</a:t>
            </a:fld>
            <a:endParaRPr lang="en-ZM"/>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M"/>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M"/>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M"/>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D90BC3-EDC3-4E77-9FA5-C145D96147F9}" type="slidenum">
              <a:rPr lang="en-ZM" smtClean="0"/>
              <a:t>‹#›</a:t>
            </a:fld>
            <a:endParaRPr lang="en-ZM"/>
          </a:p>
        </p:txBody>
      </p:sp>
    </p:spTree>
    <p:extLst>
      <p:ext uri="{BB962C8B-B14F-4D97-AF65-F5344CB8AC3E}">
        <p14:creationId xmlns:p14="http://schemas.microsoft.com/office/powerpoint/2010/main" val="3715585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a:extLst>
            <a:ext uri="{FF2B5EF4-FFF2-40B4-BE49-F238E27FC236}">
              <a16:creationId xmlns:a16="http://schemas.microsoft.com/office/drawing/2014/main" id="{96F9C029-837A-D5FE-8188-E69F3C3167D3}"/>
            </a:ext>
          </a:extLst>
        </p:cNvPr>
        <p:cNvGrpSpPr/>
        <p:nvPr/>
      </p:nvGrpSpPr>
      <p:grpSpPr>
        <a:xfrm>
          <a:off x="0" y="0"/>
          <a:ext cx="0" cy="0"/>
          <a:chOff x="0" y="0"/>
          <a:chExt cx="0" cy="0"/>
        </a:xfrm>
      </p:grpSpPr>
      <p:sp>
        <p:nvSpPr>
          <p:cNvPr id="93" name="Google Shape;93;p1:notes">
            <a:extLst>
              <a:ext uri="{FF2B5EF4-FFF2-40B4-BE49-F238E27FC236}">
                <a16:creationId xmlns:a16="http://schemas.microsoft.com/office/drawing/2014/main" id="{5F964576-5615-F039-26CE-06C0B8EC7C3F}"/>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notes">
            <a:extLst>
              <a:ext uri="{FF2B5EF4-FFF2-40B4-BE49-F238E27FC236}">
                <a16:creationId xmlns:a16="http://schemas.microsoft.com/office/drawing/2014/main" id="{C4E9BE39-9AC1-C81A-1FD1-6FC293E0459B}"/>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 name="Google Shape;95;p1:notes">
            <a:extLst>
              <a:ext uri="{FF2B5EF4-FFF2-40B4-BE49-F238E27FC236}">
                <a16:creationId xmlns:a16="http://schemas.microsoft.com/office/drawing/2014/main" id="{01A437F9-A662-3326-C4FC-3E310F701538}"/>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5671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5:notes"/>
          <p:cNvSpPr txBox="1">
            <a:spLocks noGrp="1"/>
          </p:cNvSpPr>
          <p:nvPr>
            <p:ph type="body" idx="1"/>
          </p:nvPr>
        </p:nvSpPr>
        <p:spPr>
          <a:xfrm>
            <a:off x="731521" y="4620578"/>
            <a:ext cx="5852160" cy="3780472"/>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50" name="Google Shape;250;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a:extLst>
            <a:ext uri="{FF2B5EF4-FFF2-40B4-BE49-F238E27FC236}">
              <a16:creationId xmlns:a16="http://schemas.microsoft.com/office/drawing/2014/main" id="{8259C2A4-AA9F-1DB5-F4A2-C2F5C3765FA2}"/>
            </a:ext>
          </a:extLst>
        </p:cNvPr>
        <p:cNvGrpSpPr/>
        <p:nvPr/>
      </p:nvGrpSpPr>
      <p:grpSpPr>
        <a:xfrm>
          <a:off x="0" y="0"/>
          <a:ext cx="0" cy="0"/>
          <a:chOff x="0" y="0"/>
          <a:chExt cx="0" cy="0"/>
        </a:xfrm>
      </p:grpSpPr>
      <p:sp>
        <p:nvSpPr>
          <p:cNvPr id="249" name="Google Shape;249;p5:notes">
            <a:extLst>
              <a:ext uri="{FF2B5EF4-FFF2-40B4-BE49-F238E27FC236}">
                <a16:creationId xmlns:a16="http://schemas.microsoft.com/office/drawing/2014/main" id="{8666E616-0F3C-BD09-C4E3-13CCD2D23042}"/>
              </a:ext>
            </a:extLst>
          </p:cNvPr>
          <p:cNvSpPr txBox="1">
            <a:spLocks noGrp="1"/>
          </p:cNvSpPr>
          <p:nvPr>
            <p:ph type="body" idx="1"/>
          </p:nvPr>
        </p:nvSpPr>
        <p:spPr>
          <a:xfrm>
            <a:off x="731521" y="4620578"/>
            <a:ext cx="5852160" cy="3780472"/>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50" name="Google Shape;250;p5:notes">
            <a:extLst>
              <a:ext uri="{FF2B5EF4-FFF2-40B4-BE49-F238E27FC236}">
                <a16:creationId xmlns:a16="http://schemas.microsoft.com/office/drawing/2014/main" id="{9A7A8D93-8B7B-1D22-888A-C4D4F5932D80}"/>
              </a:ext>
            </a:extLst>
          </p:cNvPr>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4362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9:notes"/>
          <p:cNvSpPr txBox="1">
            <a:spLocks noGrp="1"/>
          </p:cNvSpPr>
          <p:nvPr>
            <p:ph type="body" idx="1"/>
          </p:nvPr>
        </p:nvSpPr>
        <p:spPr>
          <a:xfrm>
            <a:off x="731521" y="4620578"/>
            <a:ext cx="5852160" cy="3780472"/>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87" name="Google Shape;287;p9:notes"/>
          <p:cNvSpPr txBox="1">
            <a:spLocks noGrp="1"/>
          </p:cNvSpPr>
          <p:nvPr>
            <p:ph type="sldNum" idx="12"/>
          </p:nvPr>
        </p:nvSpPr>
        <p:spPr>
          <a:xfrm>
            <a:off x="4143587" y="9119474"/>
            <a:ext cx="3169920" cy="481726"/>
          </a:xfrm>
          <a:prstGeom prst="rect">
            <a:avLst/>
          </a:prstGeom>
          <a:noFill/>
          <a:ln>
            <a:noFill/>
          </a:ln>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E5F51-002E-B40E-A969-139B1184CB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6C4652-E8F7-DFDA-EA5B-06D87054D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5F9BA0-033B-F201-83B1-2AA5DD36D2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3B00E5-E881-4925-B2F0-51C890756BBC}"/>
              </a:ext>
            </a:extLst>
          </p:cNvPr>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3952008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41:notes"/>
          <p:cNvSpPr txBox="1">
            <a:spLocks noGrp="1"/>
          </p:cNvSpPr>
          <p:nvPr>
            <p:ph type="body" idx="1"/>
          </p:nvPr>
        </p:nvSpPr>
        <p:spPr>
          <a:xfrm>
            <a:off x="906462" y="4714875"/>
            <a:ext cx="4984800" cy="4467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4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2:notes"/>
          <p:cNvSpPr txBox="1">
            <a:spLocks noGrp="1"/>
          </p:cNvSpPr>
          <p:nvPr>
            <p:ph type="body" idx="1"/>
          </p:nvPr>
        </p:nvSpPr>
        <p:spPr>
          <a:xfrm>
            <a:off x="906462" y="4714875"/>
            <a:ext cx="4984750" cy="44672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CCE28255-0412-ECA7-AEA2-B73214D20022}"/>
            </a:ext>
          </a:extLst>
        </p:cNvPr>
        <p:cNvGrpSpPr/>
        <p:nvPr/>
      </p:nvGrpSpPr>
      <p:grpSpPr>
        <a:xfrm>
          <a:off x="0" y="0"/>
          <a:ext cx="0" cy="0"/>
          <a:chOff x="0" y="0"/>
          <a:chExt cx="0" cy="0"/>
        </a:xfrm>
      </p:grpSpPr>
      <p:sp>
        <p:nvSpPr>
          <p:cNvPr id="116" name="Google Shape;116;p4:notes">
            <a:extLst>
              <a:ext uri="{FF2B5EF4-FFF2-40B4-BE49-F238E27FC236}">
                <a16:creationId xmlns:a16="http://schemas.microsoft.com/office/drawing/2014/main" id="{D0AC9A19-A0D7-5ABC-7D72-8238A6DC4D81}"/>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4:notes">
            <a:extLst>
              <a:ext uri="{FF2B5EF4-FFF2-40B4-BE49-F238E27FC236}">
                <a16:creationId xmlns:a16="http://schemas.microsoft.com/office/drawing/2014/main" id="{D8E15CBC-FE46-F83F-4875-C154FE525D56}"/>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 name="Google Shape;118;p4:notes">
            <a:extLst>
              <a:ext uri="{FF2B5EF4-FFF2-40B4-BE49-F238E27FC236}">
                <a16:creationId xmlns:a16="http://schemas.microsoft.com/office/drawing/2014/main" id="{7A0029AC-48BE-632F-8CC7-87B8DB2459DF}"/>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1255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a:extLst>
            <a:ext uri="{FF2B5EF4-FFF2-40B4-BE49-F238E27FC236}">
              <a16:creationId xmlns:a16="http://schemas.microsoft.com/office/drawing/2014/main" id="{11733100-8CF2-39D9-735A-305314DD8C73}"/>
            </a:ext>
          </a:extLst>
        </p:cNvPr>
        <p:cNvGrpSpPr/>
        <p:nvPr/>
      </p:nvGrpSpPr>
      <p:grpSpPr>
        <a:xfrm>
          <a:off x="0" y="0"/>
          <a:ext cx="0" cy="0"/>
          <a:chOff x="0" y="0"/>
          <a:chExt cx="0" cy="0"/>
        </a:xfrm>
      </p:grpSpPr>
      <p:sp>
        <p:nvSpPr>
          <p:cNvPr id="123" name="Google Shape;123;p3:notes">
            <a:extLst>
              <a:ext uri="{FF2B5EF4-FFF2-40B4-BE49-F238E27FC236}">
                <a16:creationId xmlns:a16="http://schemas.microsoft.com/office/drawing/2014/main" id="{34CFA80B-3CDE-852A-6D6E-347DAB048CAE}"/>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notes">
            <a:extLst>
              <a:ext uri="{FF2B5EF4-FFF2-40B4-BE49-F238E27FC236}">
                <a16:creationId xmlns:a16="http://schemas.microsoft.com/office/drawing/2014/main" id="{8B1108DB-31D1-1631-E49D-62B18937BBE9}"/>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 name="Google Shape;125;p3:notes">
            <a:extLst>
              <a:ext uri="{FF2B5EF4-FFF2-40B4-BE49-F238E27FC236}">
                <a16:creationId xmlns:a16="http://schemas.microsoft.com/office/drawing/2014/main" id="{2E8E42E1-36D0-FB09-8F97-38C84A516F47}"/>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04368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4:notes"/>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 name="Google Shape;118;p4:notes"/>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a:extLst>
            <a:ext uri="{FF2B5EF4-FFF2-40B4-BE49-F238E27FC236}">
              <a16:creationId xmlns:a16="http://schemas.microsoft.com/office/drawing/2014/main" id="{F25675A2-B683-09D0-CA6E-97CE1D47AA35}"/>
            </a:ext>
          </a:extLst>
        </p:cNvPr>
        <p:cNvGrpSpPr/>
        <p:nvPr/>
      </p:nvGrpSpPr>
      <p:grpSpPr>
        <a:xfrm>
          <a:off x="0" y="0"/>
          <a:ext cx="0" cy="0"/>
          <a:chOff x="0" y="0"/>
          <a:chExt cx="0" cy="0"/>
        </a:xfrm>
      </p:grpSpPr>
      <p:sp>
        <p:nvSpPr>
          <p:cNvPr id="123" name="Google Shape;123;p3:notes">
            <a:extLst>
              <a:ext uri="{FF2B5EF4-FFF2-40B4-BE49-F238E27FC236}">
                <a16:creationId xmlns:a16="http://schemas.microsoft.com/office/drawing/2014/main" id="{69AC62E7-9CAA-87FE-451F-999D8F0B2568}"/>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notes">
            <a:extLst>
              <a:ext uri="{FF2B5EF4-FFF2-40B4-BE49-F238E27FC236}">
                <a16:creationId xmlns:a16="http://schemas.microsoft.com/office/drawing/2014/main" id="{B8E73716-B52F-B7D5-DDBE-5015AC1915F6}"/>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 name="Google Shape;125;p3:notes">
            <a:extLst>
              <a:ext uri="{FF2B5EF4-FFF2-40B4-BE49-F238E27FC236}">
                <a16:creationId xmlns:a16="http://schemas.microsoft.com/office/drawing/2014/main" id="{9EE7AA60-2E93-BDE8-7C19-317671185EEB}"/>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9062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46E43B66-21D5-451F-7437-FD58A53394B7}"/>
            </a:ext>
          </a:extLst>
        </p:cNvPr>
        <p:cNvGrpSpPr/>
        <p:nvPr/>
      </p:nvGrpSpPr>
      <p:grpSpPr>
        <a:xfrm>
          <a:off x="0" y="0"/>
          <a:ext cx="0" cy="0"/>
          <a:chOff x="0" y="0"/>
          <a:chExt cx="0" cy="0"/>
        </a:xfrm>
      </p:grpSpPr>
      <p:sp>
        <p:nvSpPr>
          <p:cNvPr id="116" name="Google Shape;116;p4:notes">
            <a:extLst>
              <a:ext uri="{FF2B5EF4-FFF2-40B4-BE49-F238E27FC236}">
                <a16:creationId xmlns:a16="http://schemas.microsoft.com/office/drawing/2014/main" id="{122DB0DA-2E6C-76AD-9742-0F5AA379A2E6}"/>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26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4:notes">
            <a:extLst>
              <a:ext uri="{FF2B5EF4-FFF2-40B4-BE49-F238E27FC236}">
                <a16:creationId xmlns:a16="http://schemas.microsoft.com/office/drawing/2014/main" id="{E876A309-68A3-65A0-FB04-68260920B292}"/>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 name="Google Shape;118;p4:notes">
            <a:extLst>
              <a:ext uri="{FF2B5EF4-FFF2-40B4-BE49-F238E27FC236}">
                <a16:creationId xmlns:a16="http://schemas.microsoft.com/office/drawing/2014/main" id="{64A47287-4EE4-6CCF-DE5A-27BE8599A005}"/>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05874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a:extLst>
            <a:ext uri="{FF2B5EF4-FFF2-40B4-BE49-F238E27FC236}">
              <a16:creationId xmlns:a16="http://schemas.microsoft.com/office/drawing/2014/main" id="{12222E53-5BF1-087F-5B87-5660009A598C}"/>
            </a:ext>
          </a:extLst>
        </p:cNvPr>
        <p:cNvGrpSpPr/>
        <p:nvPr/>
      </p:nvGrpSpPr>
      <p:grpSpPr>
        <a:xfrm>
          <a:off x="0" y="0"/>
          <a:ext cx="0" cy="0"/>
          <a:chOff x="0" y="0"/>
          <a:chExt cx="0" cy="0"/>
        </a:xfrm>
      </p:grpSpPr>
      <p:sp>
        <p:nvSpPr>
          <p:cNvPr id="123" name="Google Shape;123;p3:notes">
            <a:extLst>
              <a:ext uri="{FF2B5EF4-FFF2-40B4-BE49-F238E27FC236}">
                <a16:creationId xmlns:a16="http://schemas.microsoft.com/office/drawing/2014/main" id="{574FFA0A-F5F8-1651-FF02-42924BDDA8D3}"/>
              </a:ext>
            </a:extLst>
          </p:cNvPr>
          <p:cNvSpPr txBox="1"/>
          <p:nvPr/>
        </p:nvSpPr>
        <p:spPr>
          <a:xfrm>
            <a:off x="3851275" y="9429750"/>
            <a:ext cx="2946400" cy="4968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Times New Roman"/>
                <a:ea typeface="Times New Roman"/>
                <a:cs typeface="Times New Roman"/>
                <a:sym typeface="Times New Roman"/>
              </a:rPr>
              <a:pPr marL="0" marR="0" lvl="0" indent="0" algn="r" defTabSz="914400" rtl="0" eaLnBrk="1" fontAlgn="auto" latinLnBrk="0" hangingPunct="1">
                <a:lnSpc>
                  <a:spcPct val="100000"/>
                </a:lnSpc>
                <a:spcBef>
                  <a:spcPts val="0"/>
                </a:spcBef>
                <a:spcAft>
                  <a:spcPts val="0"/>
                </a:spcAft>
                <a:buClr>
                  <a:srgbClr val="000000"/>
                </a:buClr>
                <a:buSzPts val="1200"/>
                <a:buFont typeface="Times New Roman"/>
                <a:buNone/>
                <a:tabLst/>
                <a:defRPr/>
              </a:pPr>
              <a:t>27</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3:notes">
            <a:extLst>
              <a:ext uri="{FF2B5EF4-FFF2-40B4-BE49-F238E27FC236}">
                <a16:creationId xmlns:a16="http://schemas.microsoft.com/office/drawing/2014/main" id="{53CD4320-274E-6ADB-1C67-788C3D8C255B}"/>
              </a:ext>
            </a:extLst>
          </p:cNvPr>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 name="Google Shape;125;p3:notes">
            <a:extLst>
              <a:ext uri="{FF2B5EF4-FFF2-40B4-BE49-F238E27FC236}">
                <a16:creationId xmlns:a16="http://schemas.microsoft.com/office/drawing/2014/main" id="{29C1FA31-6E16-8092-B5EC-FE5B83B5A3F6}"/>
              </a:ext>
            </a:extLst>
          </p:cNvPr>
          <p:cNvSpPr txBox="1">
            <a:spLocks noGrp="1"/>
          </p:cNvSpPr>
          <p:nvPr>
            <p:ph type="body" idx="1"/>
          </p:nvPr>
        </p:nvSpPr>
        <p:spPr>
          <a:xfrm>
            <a:off x="906462" y="4714875"/>
            <a:ext cx="4984750" cy="44672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3622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8"/>
        <p:cNvGrpSpPr/>
        <p:nvPr/>
      </p:nvGrpSpPr>
      <p:grpSpPr>
        <a:xfrm>
          <a:off x="0" y="0"/>
          <a:ext cx="0" cy="0"/>
          <a:chOff x="0" y="0"/>
          <a:chExt cx="0" cy="0"/>
        </a:xfrm>
      </p:grpSpPr>
      <p:sp>
        <p:nvSpPr>
          <p:cNvPr id="29" name="Google Shape;29;p43"/>
          <p:cNvSpPr txBox="1">
            <a:spLocks noGrp="1"/>
          </p:cNvSpPr>
          <p:nvPr>
            <p:ph type="ctrTitle"/>
          </p:nvPr>
        </p:nvSpPr>
        <p:spPr>
          <a:xfrm>
            <a:off x="1583267" y="1052514"/>
            <a:ext cx="10081684" cy="2046287"/>
          </a:xfrm>
          <a:prstGeom prst="rect">
            <a:avLst/>
          </a:prstGeom>
          <a:noFill/>
          <a:ln>
            <a:noFill/>
          </a:ln>
        </p:spPr>
        <p:txBody>
          <a:bodyPr spcFirstLastPara="1" wrap="square" lIns="91425" tIns="45700" rIns="91425" bIns="45700" anchor="b"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 name="Google Shape;30;p43"/>
          <p:cNvSpPr txBox="1">
            <a:spLocks noGrp="1"/>
          </p:cNvSpPr>
          <p:nvPr>
            <p:ph type="subTitle" idx="1"/>
          </p:nvPr>
        </p:nvSpPr>
        <p:spPr>
          <a:xfrm>
            <a:off x="1583267" y="3357566"/>
            <a:ext cx="10081684" cy="2016125"/>
          </a:xfrm>
          <a:prstGeom prst="rect">
            <a:avLst/>
          </a:prstGeom>
          <a:noFill/>
          <a:ln>
            <a:noFill/>
          </a:ln>
        </p:spPr>
        <p:txBody>
          <a:bodyPr spcFirstLastPara="1" wrap="square" lIns="91425" tIns="45700" rIns="91425" bIns="45700" anchor="t" anchorCtr="0">
            <a:noAutofit/>
          </a:bodyPr>
          <a:lstStyle>
            <a:lvl1pPr lvl="0" algn="l">
              <a:spcBef>
                <a:spcPts val="480"/>
              </a:spcBef>
              <a:spcAft>
                <a:spcPts val="0"/>
              </a:spcAft>
              <a:buClr>
                <a:schemeClr val="dk1"/>
              </a:buClr>
              <a:buSzPts val="2400"/>
              <a:buFont typeface="Century Gothic"/>
              <a:buNone/>
              <a:defRPr/>
            </a:lvl1pPr>
            <a:lvl2pPr lvl="1" algn="l">
              <a:spcBef>
                <a:spcPts val="360"/>
              </a:spcBef>
              <a:spcAft>
                <a:spcPts val="0"/>
              </a:spcAft>
              <a:buClr>
                <a:schemeClr val="dk1"/>
              </a:buClr>
              <a:buSzPts val="1800"/>
              <a:buChar char="–"/>
              <a:defRPr/>
            </a:lvl2pPr>
            <a:lvl3pPr lvl="2" algn="l">
              <a:spcBef>
                <a:spcPts val="360"/>
              </a:spcBef>
              <a:spcAft>
                <a:spcPts val="0"/>
              </a:spcAft>
              <a:buClr>
                <a:schemeClr val="dk1"/>
              </a:buClr>
              <a:buSzPts val="1800"/>
              <a:buChar char="•"/>
              <a:defRPr/>
            </a:lvl3pPr>
            <a:lvl4pPr lvl="3" algn="l">
              <a:spcBef>
                <a:spcPts val="360"/>
              </a:spcBef>
              <a:spcAft>
                <a:spcPts val="0"/>
              </a:spcAft>
              <a:buClr>
                <a:schemeClr val="dk1"/>
              </a:buClr>
              <a:buSzPts val="1800"/>
              <a:buChar char="–"/>
              <a:defRPr/>
            </a:lvl4pPr>
            <a:lvl5pPr lvl="4" algn="l">
              <a:spcBef>
                <a:spcPts val="360"/>
              </a:spcBef>
              <a:spcAft>
                <a:spcPts val="0"/>
              </a:spcAft>
              <a:buClr>
                <a:schemeClr val="dk1"/>
              </a:buClr>
              <a:buSzPts val="1800"/>
              <a:buChar char="»"/>
              <a:defRPr/>
            </a:lvl5pPr>
            <a:lvl6pPr lvl="5" algn="l">
              <a:spcBef>
                <a:spcPts val="360"/>
              </a:spcBef>
              <a:spcAft>
                <a:spcPts val="0"/>
              </a:spcAft>
              <a:buClr>
                <a:schemeClr val="dk1"/>
              </a:buClr>
              <a:buSzPts val="1800"/>
              <a:buChar char="»"/>
              <a:defRPr/>
            </a:lvl6pPr>
            <a:lvl7pPr lvl="6" algn="l">
              <a:spcBef>
                <a:spcPts val="360"/>
              </a:spcBef>
              <a:spcAft>
                <a:spcPts val="0"/>
              </a:spcAft>
              <a:buClr>
                <a:schemeClr val="dk1"/>
              </a:buClr>
              <a:buSzPts val="1800"/>
              <a:buChar char="»"/>
              <a:defRPr/>
            </a:lvl7pPr>
            <a:lvl8pPr lvl="7" algn="l">
              <a:spcBef>
                <a:spcPts val="360"/>
              </a:spcBef>
              <a:spcAft>
                <a:spcPts val="0"/>
              </a:spcAft>
              <a:buClr>
                <a:schemeClr val="dk1"/>
              </a:buClr>
              <a:buSzPts val="1800"/>
              <a:buChar char="»"/>
              <a:defRPr/>
            </a:lvl8pPr>
            <a:lvl9pPr lvl="8"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75043160"/>
      </p:ext>
    </p:extLst>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5"/>
        <p:cNvGrpSpPr/>
        <p:nvPr/>
      </p:nvGrpSpPr>
      <p:grpSpPr>
        <a:xfrm>
          <a:off x="0" y="0"/>
          <a:ext cx="0" cy="0"/>
          <a:chOff x="0" y="0"/>
          <a:chExt cx="0" cy="0"/>
        </a:xfrm>
      </p:grpSpPr>
      <p:sp>
        <p:nvSpPr>
          <p:cNvPr id="76" name="Google Shape;76;p57"/>
          <p:cNvSpPr txBox="1">
            <a:spLocks noGrp="1"/>
          </p:cNvSpPr>
          <p:nvPr>
            <p:ph type="title"/>
          </p:nvPr>
        </p:nvSpPr>
        <p:spPr>
          <a:xfrm>
            <a:off x="2389717" y="4800600"/>
            <a:ext cx="73152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7" name="Google Shape;77;p57"/>
          <p:cNvSpPr>
            <a:spLocks noGrp="1"/>
          </p:cNvSpPr>
          <p:nvPr>
            <p:ph type="pic" idx="2"/>
          </p:nvPr>
        </p:nvSpPr>
        <p:spPr>
          <a:xfrm>
            <a:off x="2389717" y="612775"/>
            <a:ext cx="7315200" cy="4114800"/>
          </a:xfrm>
          <a:prstGeom prst="rect">
            <a:avLst/>
          </a:prstGeom>
          <a:noFill/>
          <a:ln>
            <a:noFill/>
          </a:ln>
        </p:spPr>
      </p:sp>
      <p:sp>
        <p:nvSpPr>
          <p:cNvPr id="78" name="Google Shape;78;p57"/>
          <p:cNvSpPr txBox="1">
            <a:spLocks noGrp="1"/>
          </p:cNvSpPr>
          <p:nvPr>
            <p:ph type="body" idx="1"/>
          </p:nvPr>
        </p:nvSpPr>
        <p:spPr>
          <a:xfrm>
            <a:off x="2389717" y="5367338"/>
            <a:ext cx="73152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10"/>
              </a:spcBef>
              <a:spcAft>
                <a:spcPts val="0"/>
              </a:spcAft>
              <a:buClr>
                <a:schemeClr val="dk1"/>
              </a:buClr>
              <a:buSzPts val="1050"/>
              <a:buFont typeface="Century Gothic"/>
              <a:buNone/>
              <a:defRPr sz="1050"/>
            </a:lvl1pPr>
            <a:lvl2pPr marL="914400" lvl="1" indent="-228600" algn="l">
              <a:spcBef>
                <a:spcPts val="180"/>
              </a:spcBef>
              <a:spcAft>
                <a:spcPts val="0"/>
              </a:spcAft>
              <a:buClr>
                <a:schemeClr val="dk1"/>
              </a:buClr>
              <a:buSzPts val="900"/>
              <a:buFont typeface="Century Gothic"/>
              <a:buNone/>
              <a:defRPr sz="900"/>
            </a:lvl2pPr>
            <a:lvl3pPr marL="1371600" lvl="2" indent="-228600" algn="l">
              <a:spcBef>
                <a:spcPts val="150"/>
              </a:spcBef>
              <a:spcAft>
                <a:spcPts val="0"/>
              </a:spcAft>
              <a:buClr>
                <a:schemeClr val="dk1"/>
              </a:buClr>
              <a:buSzPts val="750"/>
              <a:buFont typeface="Century Gothic"/>
              <a:buNone/>
              <a:defRPr sz="750"/>
            </a:lvl3pPr>
            <a:lvl4pPr marL="1828800" lvl="3" indent="-228600" algn="l">
              <a:spcBef>
                <a:spcPts val="135"/>
              </a:spcBef>
              <a:spcAft>
                <a:spcPts val="0"/>
              </a:spcAft>
              <a:buClr>
                <a:schemeClr val="dk1"/>
              </a:buClr>
              <a:buSzPts val="675"/>
              <a:buFont typeface="Century Gothic"/>
              <a:buNone/>
              <a:defRPr sz="675"/>
            </a:lvl4pPr>
            <a:lvl5pPr marL="2286000" lvl="4" indent="-228600" algn="l">
              <a:spcBef>
                <a:spcPts val="135"/>
              </a:spcBef>
              <a:spcAft>
                <a:spcPts val="0"/>
              </a:spcAft>
              <a:buClr>
                <a:schemeClr val="dk1"/>
              </a:buClr>
              <a:buSzPts val="675"/>
              <a:buFont typeface="Century Gothic"/>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Tree>
    <p:extLst>
      <p:ext uri="{BB962C8B-B14F-4D97-AF65-F5344CB8AC3E}">
        <p14:creationId xmlns:p14="http://schemas.microsoft.com/office/powerpoint/2010/main" val="2198315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79"/>
        <p:cNvGrpSpPr/>
        <p:nvPr/>
      </p:nvGrpSpPr>
      <p:grpSpPr>
        <a:xfrm>
          <a:off x="0" y="0"/>
          <a:ext cx="0" cy="0"/>
          <a:chOff x="0" y="0"/>
          <a:chExt cx="0" cy="0"/>
        </a:xfrm>
      </p:grpSpPr>
      <p:sp>
        <p:nvSpPr>
          <p:cNvPr id="80" name="Google Shape;80;p58"/>
          <p:cNvSpPr txBox="1">
            <a:spLocks noGrp="1"/>
          </p:cNvSpPr>
          <p:nvPr>
            <p:ph type="title"/>
          </p:nvPr>
        </p:nvSpPr>
        <p:spPr>
          <a:xfrm>
            <a:off x="1219202" y="273050"/>
            <a:ext cx="4011084"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1" name="Google Shape;81;p58"/>
          <p:cNvSpPr txBox="1">
            <a:spLocks noGrp="1"/>
          </p:cNvSpPr>
          <p:nvPr>
            <p:ph type="body" idx="1"/>
          </p:nvPr>
        </p:nvSpPr>
        <p:spPr>
          <a:xfrm>
            <a:off x="5376333" y="304801"/>
            <a:ext cx="6815667" cy="5853113"/>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Century Gothic"/>
              <a:buChar char="•"/>
              <a:defRPr sz="2400"/>
            </a:lvl1pPr>
            <a:lvl2pPr marL="914400" lvl="1" indent="-361950" algn="l">
              <a:spcBef>
                <a:spcPts val="420"/>
              </a:spcBef>
              <a:spcAft>
                <a:spcPts val="0"/>
              </a:spcAft>
              <a:buClr>
                <a:schemeClr val="dk1"/>
              </a:buClr>
              <a:buSzPts val="2100"/>
              <a:buFont typeface="Century Gothic"/>
              <a:buChar char="–"/>
              <a:defRPr sz="2100"/>
            </a:lvl2pPr>
            <a:lvl3pPr marL="1371600" lvl="2" indent="-342900" algn="l">
              <a:spcBef>
                <a:spcPts val="360"/>
              </a:spcBef>
              <a:spcAft>
                <a:spcPts val="0"/>
              </a:spcAft>
              <a:buClr>
                <a:schemeClr val="dk1"/>
              </a:buClr>
              <a:buSzPts val="1800"/>
              <a:buFont typeface="Century Gothic"/>
              <a:buChar char="•"/>
              <a:defRPr sz="1800"/>
            </a:lvl3pPr>
            <a:lvl4pPr marL="1828800" lvl="3" indent="-323850" algn="l">
              <a:spcBef>
                <a:spcPts val="300"/>
              </a:spcBef>
              <a:spcAft>
                <a:spcPts val="0"/>
              </a:spcAft>
              <a:buClr>
                <a:schemeClr val="dk1"/>
              </a:buClr>
              <a:buSzPts val="1500"/>
              <a:buFont typeface="Century Gothic"/>
              <a:buChar char="–"/>
              <a:defRPr sz="1500"/>
            </a:lvl4pPr>
            <a:lvl5pPr marL="2286000" lvl="4" indent="-323850" algn="l">
              <a:spcBef>
                <a:spcPts val="300"/>
              </a:spcBef>
              <a:spcAft>
                <a:spcPts val="0"/>
              </a:spcAft>
              <a:buClr>
                <a:schemeClr val="dk1"/>
              </a:buClr>
              <a:buSzPts val="1500"/>
              <a:buFont typeface="Century Gothic"/>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82" name="Google Shape;82;p58"/>
          <p:cNvSpPr txBox="1">
            <a:spLocks noGrp="1"/>
          </p:cNvSpPr>
          <p:nvPr>
            <p:ph type="body" idx="2"/>
          </p:nvPr>
        </p:nvSpPr>
        <p:spPr>
          <a:xfrm>
            <a:off x="1219202" y="1435103"/>
            <a:ext cx="4011084"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10"/>
              </a:spcBef>
              <a:spcAft>
                <a:spcPts val="0"/>
              </a:spcAft>
              <a:buClr>
                <a:schemeClr val="dk1"/>
              </a:buClr>
              <a:buSzPts val="1050"/>
              <a:buFont typeface="Century Gothic"/>
              <a:buNone/>
              <a:defRPr sz="1050"/>
            </a:lvl1pPr>
            <a:lvl2pPr marL="914400" lvl="1" indent="-228600" algn="l">
              <a:spcBef>
                <a:spcPts val="180"/>
              </a:spcBef>
              <a:spcAft>
                <a:spcPts val="0"/>
              </a:spcAft>
              <a:buClr>
                <a:schemeClr val="dk1"/>
              </a:buClr>
              <a:buSzPts val="900"/>
              <a:buFont typeface="Century Gothic"/>
              <a:buNone/>
              <a:defRPr sz="900"/>
            </a:lvl2pPr>
            <a:lvl3pPr marL="1371600" lvl="2" indent="-228600" algn="l">
              <a:spcBef>
                <a:spcPts val="150"/>
              </a:spcBef>
              <a:spcAft>
                <a:spcPts val="0"/>
              </a:spcAft>
              <a:buClr>
                <a:schemeClr val="dk1"/>
              </a:buClr>
              <a:buSzPts val="750"/>
              <a:buFont typeface="Century Gothic"/>
              <a:buNone/>
              <a:defRPr sz="750"/>
            </a:lvl3pPr>
            <a:lvl4pPr marL="1828800" lvl="3" indent="-228600" algn="l">
              <a:spcBef>
                <a:spcPts val="135"/>
              </a:spcBef>
              <a:spcAft>
                <a:spcPts val="0"/>
              </a:spcAft>
              <a:buClr>
                <a:schemeClr val="dk1"/>
              </a:buClr>
              <a:buSzPts val="675"/>
              <a:buFont typeface="Century Gothic"/>
              <a:buNone/>
              <a:defRPr sz="675"/>
            </a:lvl4pPr>
            <a:lvl5pPr marL="2286000" lvl="4" indent="-228600" algn="l">
              <a:spcBef>
                <a:spcPts val="135"/>
              </a:spcBef>
              <a:spcAft>
                <a:spcPts val="0"/>
              </a:spcAft>
              <a:buClr>
                <a:schemeClr val="dk1"/>
              </a:buClr>
              <a:buSzPts val="675"/>
              <a:buFont typeface="Century Gothic"/>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Tree>
    <p:extLst>
      <p:ext uri="{BB962C8B-B14F-4D97-AF65-F5344CB8AC3E}">
        <p14:creationId xmlns:p14="http://schemas.microsoft.com/office/powerpoint/2010/main" val="2243487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83"/>
        <p:cNvGrpSpPr/>
        <p:nvPr/>
      </p:nvGrpSpPr>
      <p:grpSpPr>
        <a:xfrm>
          <a:off x="0" y="0"/>
          <a:ext cx="0" cy="0"/>
          <a:chOff x="0" y="0"/>
          <a:chExt cx="0" cy="0"/>
        </a:xfrm>
      </p:grpSpPr>
      <p:sp>
        <p:nvSpPr>
          <p:cNvPr id="84" name="Google Shape;84;p59"/>
          <p:cNvSpPr txBox="1">
            <a:spLocks noGrp="1"/>
          </p:cNvSpPr>
          <p:nvPr>
            <p:ph type="title"/>
          </p:nvPr>
        </p:nvSpPr>
        <p:spPr>
          <a:xfrm>
            <a:off x="1583267" y="274638"/>
            <a:ext cx="10081684"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2533806923"/>
      </p:ext>
    </p:extLst>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89"/>
        <p:cNvGrpSpPr/>
        <p:nvPr/>
      </p:nvGrpSpPr>
      <p:grpSpPr>
        <a:xfrm>
          <a:off x="0" y="0"/>
          <a:ext cx="0" cy="0"/>
          <a:chOff x="0" y="0"/>
          <a:chExt cx="0" cy="0"/>
        </a:xfrm>
      </p:grpSpPr>
      <p:sp>
        <p:nvSpPr>
          <p:cNvPr id="90" name="Google Shape;90;p61"/>
          <p:cNvSpPr txBox="1">
            <a:spLocks noGrp="1"/>
          </p:cNvSpPr>
          <p:nvPr>
            <p:ph type="title"/>
          </p:nvPr>
        </p:nvSpPr>
        <p:spPr>
          <a:xfrm>
            <a:off x="1524000" y="3481390"/>
            <a:ext cx="103632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91" name="Google Shape;91;p61"/>
          <p:cNvSpPr txBox="1">
            <a:spLocks noGrp="1"/>
          </p:cNvSpPr>
          <p:nvPr>
            <p:ph type="body" idx="1"/>
          </p:nvPr>
        </p:nvSpPr>
        <p:spPr>
          <a:xfrm>
            <a:off x="1524000" y="1981201"/>
            <a:ext cx="103632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300"/>
              </a:spcBef>
              <a:spcAft>
                <a:spcPts val="0"/>
              </a:spcAft>
              <a:buClr>
                <a:schemeClr val="dk1"/>
              </a:buClr>
              <a:buSzPts val="1500"/>
              <a:buFont typeface="Century Gothic"/>
              <a:buNone/>
              <a:defRPr sz="1500"/>
            </a:lvl1pPr>
            <a:lvl2pPr marL="914400" lvl="1" indent="-228600" algn="l">
              <a:spcBef>
                <a:spcPts val="270"/>
              </a:spcBef>
              <a:spcAft>
                <a:spcPts val="0"/>
              </a:spcAft>
              <a:buClr>
                <a:schemeClr val="dk1"/>
              </a:buClr>
              <a:buSzPts val="1350"/>
              <a:buFont typeface="Century Gothic"/>
              <a:buNone/>
              <a:defRPr sz="1350"/>
            </a:lvl2pPr>
            <a:lvl3pPr marL="1371600" lvl="2" indent="-228600" algn="l">
              <a:spcBef>
                <a:spcPts val="240"/>
              </a:spcBef>
              <a:spcAft>
                <a:spcPts val="0"/>
              </a:spcAft>
              <a:buClr>
                <a:schemeClr val="dk1"/>
              </a:buClr>
              <a:buSzPts val="1200"/>
              <a:buFont typeface="Century Gothic"/>
              <a:buNone/>
              <a:defRPr sz="1200"/>
            </a:lvl3pPr>
            <a:lvl4pPr marL="1828800" lvl="3" indent="-228600" algn="l">
              <a:spcBef>
                <a:spcPts val="210"/>
              </a:spcBef>
              <a:spcAft>
                <a:spcPts val="0"/>
              </a:spcAft>
              <a:buClr>
                <a:schemeClr val="dk1"/>
              </a:buClr>
              <a:buSzPts val="1050"/>
              <a:buFont typeface="Century Gothic"/>
              <a:buNone/>
              <a:defRPr sz="1050"/>
            </a:lvl4pPr>
            <a:lvl5pPr marL="2286000" lvl="4" indent="-228600" algn="l">
              <a:spcBef>
                <a:spcPts val="210"/>
              </a:spcBef>
              <a:spcAft>
                <a:spcPts val="0"/>
              </a:spcAft>
              <a:buClr>
                <a:schemeClr val="dk1"/>
              </a:buClr>
              <a:buSzPts val="1050"/>
              <a:buFont typeface="Century Gothic"/>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Tree>
    <p:extLst>
      <p:ext uri="{BB962C8B-B14F-4D97-AF65-F5344CB8AC3E}">
        <p14:creationId xmlns:p14="http://schemas.microsoft.com/office/powerpoint/2010/main" val="2322610178"/>
      </p:ext>
    </p:extLst>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8"/>
        <p:cNvGrpSpPr/>
        <p:nvPr/>
      </p:nvGrpSpPr>
      <p:grpSpPr>
        <a:xfrm>
          <a:off x="0" y="0"/>
          <a:ext cx="0" cy="0"/>
          <a:chOff x="0" y="0"/>
          <a:chExt cx="0" cy="0"/>
        </a:xfrm>
      </p:grpSpPr>
      <p:sp>
        <p:nvSpPr>
          <p:cNvPr id="29" name="Google Shape;29;p43"/>
          <p:cNvSpPr txBox="1">
            <a:spLocks noGrp="1"/>
          </p:cNvSpPr>
          <p:nvPr>
            <p:ph type="ctrTitle"/>
          </p:nvPr>
        </p:nvSpPr>
        <p:spPr>
          <a:xfrm>
            <a:off x="1583267" y="1052514"/>
            <a:ext cx="10081684" cy="2046287"/>
          </a:xfrm>
          <a:prstGeom prst="rect">
            <a:avLst/>
          </a:prstGeom>
          <a:noFill/>
          <a:ln>
            <a:noFill/>
          </a:ln>
        </p:spPr>
        <p:txBody>
          <a:bodyPr spcFirstLastPara="1" wrap="square" lIns="91425" tIns="45700" rIns="91425" bIns="45700" anchor="b"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 name="Google Shape;30;p43"/>
          <p:cNvSpPr txBox="1">
            <a:spLocks noGrp="1"/>
          </p:cNvSpPr>
          <p:nvPr>
            <p:ph type="subTitle" idx="1"/>
          </p:nvPr>
        </p:nvSpPr>
        <p:spPr>
          <a:xfrm>
            <a:off x="1583267" y="3357566"/>
            <a:ext cx="10081684" cy="2016125"/>
          </a:xfrm>
          <a:prstGeom prst="rect">
            <a:avLst/>
          </a:prstGeom>
          <a:noFill/>
          <a:ln>
            <a:noFill/>
          </a:ln>
        </p:spPr>
        <p:txBody>
          <a:bodyPr spcFirstLastPara="1" wrap="square" lIns="91425" tIns="45700" rIns="91425" bIns="45700" anchor="t" anchorCtr="0">
            <a:noAutofit/>
          </a:bodyPr>
          <a:lstStyle>
            <a:lvl1pPr lvl="0" algn="l">
              <a:spcBef>
                <a:spcPts val="480"/>
              </a:spcBef>
              <a:spcAft>
                <a:spcPts val="0"/>
              </a:spcAft>
              <a:buClr>
                <a:schemeClr val="dk1"/>
              </a:buClr>
              <a:buSzPts val="2400"/>
              <a:buFont typeface="Century Gothic"/>
              <a:buNone/>
              <a:defRPr/>
            </a:lvl1pPr>
            <a:lvl2pPr lvl="1" algn="l">
              <a:spcBef>
                <a:spcPts val="360"/>
              </a:spcBef>
              <a:spcAft>
                <a:spcPts val="0"/>
              </a:spcAft>
              <a:buClr>
                <a:schemeClr val="dk1"/>
              </a:buClr>
              <a:buSzPts val="1800"/>
              <a:buChar char="–"/>
              <a:defRPr/>
            </a:lvl2pPr>
            <a:lvl3pPr lvl="2" algn="l">
              <a:spcBef>
                <a:spcPts val="360"/>
              </a:spcBef>
              <a:spcAft>
                <a:spcPts val="0"/>
              </a:spcAft>
              <a:buClr>
                <a:schemeClr val="dk1"/>
              </a:buClr>
              <a:buSzPts val="1800"/>
              <a:buChar char="•"/>
              <a:defRPr/>
            </a:lvl3pPr>
            <a:lvl4pPr lvl="3" algn="l">
              <a:spcBef>
                <a:spcPts val="360"/>
              </a:spcBef>
              <a:spcAft>
                <a:spcPts val="0"/>
              </a:spcAft>
              <a:buClr>
                <a:schemeClr val="dk1"/>
              </a:buClr>
              <a:buSzPts val="1800"/>
              <a:buChar char="–"/>
              <a:defRPr/>
            </a:lvl4pPr>
            <a:lvl5pPr lvl="4" algn="l">
              <a:spcBef>
                <a:spcPts val="360"/>
              </a:spcBef>
              <a:spcAft>
                <a:spcPts val="0"/>
              </a:spcAft>
              <a:buClr>
                <a:schemeClr val="dk1"/>
              </a:buClr>
              <a:buSzPts val="1800"/>
              <a:buChar char="»"/>
              <a:defRPr/>
            </a:lvl5pPr>
            <a:lvl6pPr lvl="5" algn="l">
              <a:spcBef>
                <a:spcPts val="360"/>
              </a:spcBef>
              <a:spcAft>
                <a:spcPts val="0"/>
              </a:spcAft>
              <a:buClr>
                <a:schemeClr val="dk1"/>
              </a:buClr>
              <a:buSzPts val="1800"/>
              <a:buChar char="»"/>
              <a:defRPr/>
            </a:lvl6pPr>
            <a:lvl7pPr lvl="6" algn="l">
              <a:spcBef>
                <a:spcPts val="360"/>
              </a:spcBef>
              <a:spcAft>
                <a:spcPts val="0"/>
              </a:spcAft>
              <a:buClr>
                <a:schemeClr val="dk1"/>
              </a:buClr>
              <a:buSzPts val="1800"/>
              <a:buChar char="»"/>
              <a:defRPr/>
            </a:lvl7pPr>
            <a:lvl8pPr lvl="7" algn="l">
              <a:spcBef>
                <a:spcPts val="360"/>
              </a:spcBef>
              <a:spcAft>
                <a:spcPts val="0"/>
              </a:spcAft>
              <a:buClr>
                <a:schemeClr val="dk1"/>
              </a:buClr>
              <a:buSzPts val="1800"/>
              <a:buChar char="»"/>
              <a:defRPr/>
            </a:lvl8pPr>
            <a:lvl9pPr lvl="8"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66948195"/>
      </p:ext>
    </p:extLst>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006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1583266" y="274637"/>
            <a:ext cx="10081683"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1" name="Google Shape;51;p45"/>
          <p:cNvSpPr txBox="1">
            <a:spLocks noGrp="1"/>
          </p:cNvSpPr>
          <p:nvPr>
            <p:ph type="body" idx="1"/>
          </p:nvPr>
        </p:nvSpPr>
        <p:spPr>
          <a:xfrm>
            <a:off x="1583266" y="1600200"/>
            <a:ext cx="10081683" cy="452596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046005143"/>
      </p:ext>
    </p:extLst>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54"/>
        <p:cNvGrpSpPr/>
        <p:nvPr/>
      </p:nvGrpSpPr>
      <p:grpSpPr>
        <a:xfrm>
          <a:off x="0" y="0"/>
          <a:ext cx="0" cy="0"/>
          <a:chOff x="0" y="0"/>
          <a:chExt cx="0" cy="0"/>
        </a:xfrm>
      </p:grpSpPr>
      <p:sp>
        <p:nvSpPr>
          <p:cNvPr id="55" name="Google Shape;55;p49"/>
          <p:cNvSpPr txBox="1">
            <a:spLocks noGrp="1"/>
          </p:cNvSpPr>
          <p:nvPr>
            <p:ph type="title"/>
          </p:nvPr>
        </p:nvSpPr>
        <p:spPr>
          <a:xfrm>
            <a:off x="1219200" y="228600"/>
            <a:ext cx="10464800" cy="914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1469104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and Table">
  <p:cSld name="1_Title and Table">
    <p:spTree>
      <p:nvGrpSpPr>
        <p:cNvPr id="1" name="Shape 62"/>
        <p:cNvGrpSpPr/>
        <p:nvPr/>
      </p:nvGrpSpPr>
      <p:grpSpPr>
        <a:xfrm>
          <a:off x="0" y="0"/>
          <a:ext cx="0" cy="0"/>
          <a:chOff x="0" y="0"/>
          <a:chExt cx="0" cy="0"/>
        </a:xfrm>
      </p:grpSpPr>
      <p:sp>
        <p:nvSpPr>
          <p:cNvPr id="63" name="Google Shape;63;p51"/>
          <p:cNvSpPr txBox="1">
            <a:spLocks noGrp="1"/>
          </p:cNvSpPr>
          <p:nvPr>
            <p:ph type="title"/>
          </p:nvPr>
        </p:nvSpPr>
        <p:spPr>
          <a:xfrm>
            <a:off x="1219200" y="228601"/>
            <a:ext cx="10363200" cy="914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2927212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wo Content">
  <p:cSld name="2_Two Content">
    <p:spTree>
      <p:nvGrpSpPr>
        <p:cNvPr id="1" name="Shape 64"/>
        <p:cNvGrpSpPr/>
        <p:nvPr/>
      </p:nvGrpSpPr>
      <p:grpSpPr>
        <a:xfrm>
          <a:off x="0" y="0"/>
          <a:ext cx="0" cy="0"/>
          <a:chOff x="0" y="0"/>
          <a:chExt cx="0" cy="0"/>
        </a:xfrm>
      </p:grpSpPr>
      <p:sp>
        <p:nvSpPr>
          <p:cNvPr id="65" name="Google Shape;65;p52"/>
          <p:cNvSpPr txBox="1">
            <a:spLocks noGrp="1"/>
          </p:cNvSpPr>
          <p:nvPr>
            <p:ph type="title"/>
          </p:nvPr>
        </p:nvSpPr>
        <p:spPr>
          <a:xfrm>
            <a:off x="1219200" y="228600"/>
            <a:ext cx="10363200" cy="914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1068240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66"/>
        <p:cNvGrpSpPr/>
        <p:nvPr/>
      </p:nvGrpSpPr>
      <p:grpSpPr>
        <a:xfrm>
          <a:off x="0" y="0"/>
          <a:ext cx="0" cy="0"/>
          <a:chOff x="0" y="0"/>
          <a:chExt cx="0" cy="0"/>
        </a:xfrm>
      </p:grpSpPr>
      <p:sp>
        <p:nvSpPr>
          <p:cNvPr id="67" name="Google Shape;67;p53"/>
          <p:cNvSpPr txBox="1">
            <a:spLocks noGrp="1"/>
          </p:cNvSpPr>
          <p:nvPr>
            <p:ph type="title"/>
          </p:nvPr>
        </p:nvSpPr>
        <p:spPr>
          <a:xfrm>
            <a:off x="1219200" y="228600"/>
            <a:ext cx="10363200" cy="914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2797841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able">
  <p:cSld name="Title and Table">
    <p:spTree>
      <p:nvGrpSpPr>
        <p:cNvPr id="1" name="Shape 68"/>
        <p:cNvGrpSpPr/>
        <p:nvPr/>
      </p:nvGrpSpPr>
      <p:grpSpPr>
        <a:xfrm>
          <a:off x="0" y="0"/>
          <a:ext cx="0" cy="0"/>
          <a:chOff x="0" y="0"/>
          <a:chExt cx="0" cy="0"/>
        </a:xfrm>
      </p:grpSpPr>
      <p:sp>
        <p:nvSpPr>
          <p:cNvPr id="69" name="Google Shape;69;p54"/>
          <p:cNvSpPr txBox="1">
            <a:spLocks noGrp="1"/>
          </p:cNvSpPr>
          <p:nvPr>
            <p:ph type="title"/>
          </p:nvPr>
        </p:nvSpPr>
        <p:spPr>
          <a:xfrm>
            <a:off x="1219200" y="228601"/>
            <a:ext cx="10363200" cy="914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4178606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over Content">
  <p:cSld name="Title and Text over Content">
    <p:spTree>
      <p:nvGrpSpPr>
        <p:cNvPr id="1" name="Shape 70"/>
        <p:cNvGrpSpPr/>
        <p:nvPr/>
      </p:nvGrpSpPr>
      <p:grpSpPr>
        <a:xfrm>
          <a:off x="0" y="0"/>
          <a:ext cx="0" cy="0"/>
          <a:chOff x="0" y="0"/>
          <a:chExt cx="0" cy="0"/>
        </a:xfrm>
      </p:grpSpPr>
      <p:sp>
        <p:nvSpPr>
          <p:cNvPr id="71" name="Google Shape;71;p55"/>
          <p:cNvSpPr txBox="1">
            <a:spLocks noGrp="1"/>
          </p:cNvSpPr>
          <p:nvPr>
            <p:ph type="title"/>
          </p:nvPr>
        </p:nvSpPr>
        <p:spPr>
          <a:xfrm>
            <a:off x="1219200" y="277814"/>
            <a:ext cx="10363200" cy="86518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285922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56"/>
          <p:cNvSpPr txBox="1">
            <a:spLocks noGrp="1"/>
          </p:cNvSpPr>
          <p:nvPr>
            <p:ph type="title"/>
          </p:nvPr>
        </p:nvSpPr>
        <p:spPr>
          <a:xfrm>
            <a:off x="1583266" y="274637"/>
            <a:ext cx="10081683"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56"/>
          <p:cNvSpPr txBox="1">
            <a:spLocks noGrp="1"/>
          </p:cNvSpPr>
          <p:nvPr>
            <p:ph type="body" idx="1"/>
          </p:nvPr>
        </p:nvSpPr>
        <p:spPr>
          <a:xfrm rot="5400000">
            <a:off x="4361127" y="-1177660"/>
            <a:ext cx="4525962" cy="1008168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793048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2.png"/><Relationship Id="rId2" Type="http://schemas.openxmlformats.org/officeDocument/2006/relationships/slideLayout" Target="../slideLayouts/slideLayout3.xml"/><Relationship Id="rId16"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19" Type="http://schemas.openxmlformats.org/officeDocument/2006/relationships/image" Target="../media/image4.png"/><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cxnSp>
        <p:nvCxnSpPr>
          <p:cNvPr id="10" name="Google Shape;10;p42"/>
          <p:cNvCxnSpPr/>
          <p:nvPr/>
        </p:nvCxnSpPr>
        <p:spPr>
          <a:xfrm>
            <a:off x="1583266" y="1484312"/>
            <a:ext cx="10081683" cy="0"/>
          </a:xfrm>
          <a:prstGeom prst="straightConnector1">
            <a:avLst/>
          </a:prstGeom>
          <a:noFill/>
          <a:ln w="57150" cap="flat" cmpd="sng">
            <a:solidFill>
              <a:srgbClr val="EE0000"/>
            </a:solidFill>
            <a:prstDash val="solid"/>
            <a:miter lim="800000"/>
            <a:headEnd type="none" w="med" len="med"/>
            <a:tailEnd type="none" w="med" len="med"/>
          </a:ln>
        </p:spPr>
      </p:cxnSp>
      <p:sp>
        <p:nvSpPr>
          <p:cNvPr id="11" name="Google Shape;11;p42"/>
          <p:cNvSpPr/>
          <p:nvPr/>
        </p:nvSpPr>
        <p:spPr>
          <a:xfrm>
            <a:off x="1587500" y="6329363"/>
            <a:ext cx="10081683" cy="268287"/>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400" b="1" i="0" u="none" strike="noStrike" cap="none">
                <a:solidFill>
                  <a:srgbClr val="FFFFFF"/>
                </a:solidFill>
                <a:latin typeface="Arial"/>
                <a:ea typeface="Arial"/>
                <a:cs typeface="Arial"/>
                <a:sym typeface="Arial"/>
              </a:rPr>
              <a:t>Dec 2022 Zambian Consolidated Training Package for Treatment and Prevention of HIV</a:t>
            </a:r>
            <a:endParaRPr sz="1400"/>
          </a:p>
        </p:txBody>
      </p:sp>
      <p:grpSp>
        <p:nvGrpSpPr>
          <p:cNvPr id="12" name="Google Shape;12;p42"/>
          <p:cNvGrpSpPr/>
          <p:nvPr/>
        </p:nvGrpSpPr>
        <p:grpSpPr>
          <a:xfrm>
            <a:off x="-10582" y="763588"/>
            <a:ext cx="825500" cy="6111875"/>
            <a:chOff x="-32090" y="-7049"/>
            <a:chExt cx="845678" cy="6868405"/>
          </a:xfrm>
        </p:grpSpPr>
        <p:sp>
          <p:nvSpPr>
            <p:cNvPr id="13" name="Google Shape;13;p42"/>
            <p:cNvSpPr txBox="1"/>
            <p:nvPr/>
          </p:nvSpPr>
          <p:spPr>
            <a:xfrm>
              <a:off x="596748" y="87"/>
              <a:ext cx="216840" cy="6861269"/>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4" name="Google Shape;14;p42"/>
            <p:cNvSpPr txBox="1"/>
            <p:nvPr/>
          </p:nvSpPr>
          <p:spPr>
            <a:xfrm>
              <a:off x="379908" y="-7049"/>
              <a:ext cx="216840" cy="6852348"/>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5" name="Google Shape;15;p42"/>
            <p:cNvSpPr txBox="1"/>
            <p:nvPr/>
          </p:nvSpPr>
          <p:spPr>
            <a:xfrm>
              <a:off x="178246" y="-7049"/>
              <a:ext cx="216840" cy="6854133"/>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6" name="Google Shape;16;p42"/>
            <p:cNvSpPr txBox="1"/>
            <p:nvPr/>
          </p:nvSpPr>
          <p:spPr>
            <a:xfrm>
              <a:off x="-32090" y="87"/>
              <a:ext cx="216842" cy="6845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17" name="Google Shape;17;p42" descr="Cort of Arms"/>
          <p:cNvPicPr preferRelativeResize="0"/>
          <p:nvPr/>
        </p:nvPicPr>
        <p:blipFill rotWithShape="1">
          <a:blip r:embed="rId3">
            <a:alphaModFix/>
          </a:blip>
          <a:srcRect b="7972"/>
          <a:stretch/>
        </p:blipFill>
        <p:spPr>
          <a:xfrm>
            <a:off x="11180234" y="-30162"/>
            <a:ext cx="1001183" cy="844550"/>
          </a:xfrm>
          <a:prstGeom prst="rect">
            <a:avLst/>
          </a:prstGeom>
          <a:noFill/>
          <a:ln>
            <a:noFill/>
          </a:ln>
        </p:spPr>
      </p:pic>
      <p:grpSp>
        <p:nvGrpSpPr>
          <p:cNvPr id="18" name="Google Shape;18;p42"/>
          <p:cNvGrpSpPr/>
          <p:nvPr/>
        </p:nvGrpSpPr>
        <p:grpSpPr>
          <a:xfrm>
            <a:off x="-31749" y="22225"/>
            <a:ext cx="1138767" cy="792162"/>
            <a:chOff x="2695584" y="1576680"/>
            <a:chExt cx="4086255" cy="3652520"/>
          </a:xfrm>
        </p:grpSpPr>
        <p:pic>
          <p:nvPicPr>
            <p:cNvPr id="19" name="Google Shape;19;p42"/>
            <p:cNvPicPr preferRelativeResize="0"/>
            <p:nvPr/>
          </p:nvPicPr>
          <p:blipFill rotWithShape="1">
            <a:blip r:embed="rId4">
              <a:alphaModFix/>
            </a:blip>
            <a:srcRect t="3694" b="15578"/>
            <a:stretch/>
          </p:blipFill>
          <p:spPr>
            <a:xfrm>
              <a:off x="2895282" y="1576680"/>
              <a:ext cx="3200400" cy="3652520"/>
            </a:xfrm>
            <a:prstGeom prst="rect">
              <a:avLst/>
            </a:prstGeom>
            <a:noFill/>
            <a:ln>
              <a:noFill/>
            </a:ln>
          </p:spPr>
        </p:pic>
        <p:pic>
          <p:nvPicPr>
            <p:cNvPr id="20" name="Google Shape;20;p42"/>
            <p:cNvPicPr preferRelativeResize="0"/>
            <p:nvPr/>
          </p:nvPicPr>
          <p:blipFill rotWithShape="1">
            <a:blip r:embed="rId5">
              <a:alphaModFix/>
            </a:blip>
            <a:srcRect l="10105" t="3267" r="7381" b="10478"/>
            <a:stretch/>
          </p:blipFill>
          <p:spPr>
            <a:xfrm>
              <a:off x="2843808" y="1772816"/>
              <a:ext cx="3321050" cy="2894330"/>
            </a:xfrm>
            <a:prstGeom prst="rect">
              <a:avLst/>
            </a:prstGeom>
            <a:noFill/>
            <a:ln>
              <a:noFill/>
            </a:ln>
          </p:spPr>
        </p:pic>
        <p:pic>
          <p:nvPicPr>
            <p:cNvPr id="21" name="Google Shape;21;p42"/>
            <p:cNvPicPr preferRelativeResize="0"/>
            <p:nvPr/>
          </p:nvPicPr>
          <p:blipFill rotWithShape="1">
            <a:blip r:embed="rId6">
              <a:alphaModFix/>
            </a:blip>
            <a:srcRect/>
            <a:stretch/>
          </p:blipFill>
          <p:spPr>
            <a:xfrm>
              <a:off x="4033837" y="3125472"/>
              <a:ext cx="1245870" cy="410843"/>
            </a:xfrm>
            <a:prstGeom prst="rect">
              <a:avLst/>
            </a:prstGeom>
            <a:noFill/>
            <a:ln>
              <a:noFill/>
            </a:ln>
          </p:spPr>
        </p:pic>
        <p:sp>
          <p:nvSpPr>
            <p:cNvPr id="22" name="Google Shape;22;p42"/>
            <p:cNvSpPr/>
            <p:nvPr/>
          </p:nvSpPr>
          <p:spPr>
            <a:xfrm>
              <a:off x="2695584" y="2542136"/>
              <a:ext cx="3321045" cy="52562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sp>
          <p:nvSpPr>
            <p:cNvPr id="23" name="Google Shape;23;p42"/>
            <p:cNvSpPr/>
            <p:nvPr/>
          </p:nvSpPr>
          <p:spPr>
            <a:xfrm>
              <a:off x="3187501" y="2607165"/>
              <a:ext cx="3594338" cy="368271"/>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sp>
          <p:nvSpPr>
            <p:cNvPr id="24" name="Google Shape;24;p42"/>
            <p:cNvSpPr/>
            <p:nvPr/>
          </p:nvSpPr>
          <p:spPr>
            <a:xfrm>
              <a:off x="3450089" y="1657384"/>
              <a:ext cx="2413356" cy="52562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grpSp>
      <p:cxnSp>
        <p:nvCxnSpPr>
          <p:cNvPr id="25" name="Google Shape;25;p42"/>
          <p:cNvCxnSpPr/>
          <p:nvPr/>
        </p:nvCxnSpPr>
        <p:spPr>
          <a:xfrm>
            <a:off x="1585383" y="3213100"/>
            <a:ext cx="10079567" cy="0"/>
          </a:xfrm>
          <a:prstGeom prst="straightConnector1">
            <a:avLst/>
          </a:prstGeom>
          <a:noFill/>
          <a:ln w="57150" cap="flat" cmpd="sng">
            <a:solidFill>
              <a:srgbClr val="EE0000"/>
            </a:solidFill>
            <a:prstDash val="solid"/>
            <a:miter lim="800000"/>
            <a:headEnd type="none" w="med" len="med"/>
            <a:tailEnd type="none" w="med" len="med"/>
          </a:ln>
        </p:spPr>
      </p:cxnSp>
      <p:sp>
        <p:nvSpPr>
          <p:cNvPr id="26" name="Google Shape;26;p42"/>
          <p:cNvSpPr txBox="1">
            <a:spLocks noGrp="1"/>
          </p:cNvSpPr>
          <p:nvPr>
            <p:ph type="title"/>
          </p:nvPr>
        </p:nvSpPr>
        <p:spPr>
          <a:xfrm>
            <a:off x="1583266" y="274637"/>
            <a:ext cx="10081683"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1pPr>
            <a:lvl2pPr marR="0" lvl="1"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2pPr>
            <a:lvl3pPr marR="0" lvl="2"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3pPr>
            <a:lvl4pPr marR="0" lvl="3"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4pPr>
            <a:lvl5pPr marR="0" lvl="4"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5pPr>
            <a:lvl6pPr marR="0" lvl="5" algn="ctr" rtl="0">
              <a:spcBef>
                <a:spcPts val="0"/>
              </a:spcBef>
              <a:spcAft>
                <a:spcPts val="0"/>
              </a:spcAft>
              <a:buSzPts val="1400"/>
              <a:buNone/>
              <a:defRPr sz="3300" b="0" i="0" u="none" strike="noStrike" cap="none">
                <a:solidFill>
                  <a:srgbClr val="007E00"/>
                </a:solidFill>
                <a:latin typeface="Arial"/>
                <a:ea typeface="Arial"/>
                <a:cs typeface="Arial"/>
                <a:sym typeface="Arial"/>
              </a:defRPr>
            </a:lvl6pPr>
            <a:lvl7pPr marR="0" lvl="6" algn="ctr" rtl="0">
              <a:spcBef>
                <a:spcPts val="0"/>
              </a:spcBef>
              <a:spcAft>
                <a:spcPts val="0"/>
              </a:spcAft>
              <a:buSzPts val="1400"/>
              <a:buNone/>
              <a:defRPr sz="3300" b="0" i="0" u="none" strike="noStrike" cap="none">
                <a:solidFill>
                  <a:srgbClr val="007E00"/>
                </a:solidFill>
                <a:latin typeface="Arial"/>
                <a:ea typeface="Arial"/>
                <a:cs typeface="Arial"/>
                <a:sym typeface="Arial"/>
              </a:defRPr>
            </a:lvl7pPr>
            <a:lvl8pPr marR="0" lvl="7" algn="ctr" rtl="0">
              <a:spcBef>
                <a:spcPts val="0"/>
              </a:spcBef>
              <a:spcAft>
                <a:spcPts val="0"/>
              </a:spcAft>
              <a:buSzPts val="1400"/>
              <a:buNone/>
              <a:defRPr sz="3300" b="0" i="0" u="none" strike="noStrike" cap="none">
                <a:solidFill>
                  <a:srgbClr val="007E00"/>
                </a:solidFill>
                <a:latin typeface="Arial"/>
                <a:ea typeface="Arial"/>
                <a:cs typeface="Arial"/>
                <a:sym typeface="Arial"/>
              </a:defRPr>
            </a:lvl8pPr>
            <a:lvl9pPr marR="0" lvl="8" algn="ctr" rtl="0">
              <a:spcBef>
                <a:spcPts val="0"/>
              </a:spcBef>
              <a:spcAft>
                <a:spcPts val="0"/>
              </a:spcAft>
              <a:buSzPts val="1400"/>
              <a:buNone/>
              <a:defRPr sz="3300" b="0" i="0" u="none" strike="noStrike" cap="none">
                <a:solidFill>
                  <a:srgbClr val="007E00"/>
                </a:solidFill>
                <a:latin typeface="Arial"/>
                <a:ea typeface="Arial"/>
                <a:cs typeface="Arial"/>
                <a:sym typeface="Arial"/>
              </a:defRPr>
            </a:lvl9pPr>
          </a:lstStyle>
          <a:p>
            <a:endParaRPr/>
          </a:p>
        </p:txBody>
      </p:sp>
      <p:sp>
        <p:nvSpPr>
          <p:cNvPr id="27" name="Google Shape;27;p42"/>
          <p:cNvSpPr txBox="1">
            <a:spLocks noGrp="1"/>
          </p:cNvSpPr>
          <p:nvPr>
            <p:ph type="body" idx="1"/>
          </p:nvPr>
        </p:nvSpPr>
        <p:spPr>
          <a:xfrm>
            <a:off x="1583266" y="1600200"/>
            <a:ext cx="10081683" cy="4525962"/>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480"/>
              </a:spcBef>
              <a:spcAft>
                <a:spcPts val="0"/>
              </a:spcAft>
              <a:buClr>
                <a:schemeClr val="dk1"/>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spcBef>
                <a:spcPts val="42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spcBef>
                <a:spcPts val="3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spcBef>
                <a:spcPts val="3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295851878"/>
      </p:ext>
    </p:extLst>
  </p:cSld>
  <p:clrMap bg1="lt1" tx1="dk1" bg2="dk2" tx2="lt2" accent1="accent1" accent2="accent2" accent3="accent3" accent4="accent4" accent5="accent5" accent6="accent6" hlink="hlink" folHlink="folHlink"/>
  <p:sldLayoutIdLst>
    <p:sldLayoutId id="2147483661" r:id="rId1"/>
  </p:sldLayoutIdLst>
  <p:transition spd="slow">
    <p:split/>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
        <p:cNvGrpSpPr/>
        <p:nvPr/>
      </p:nvGrpSpPr>
      <p:grpSpPr>
        <a:xfrm>
          <a:off x="0" y="0"/>
          <a:ext cx="0" cy="0"/>
          <a:chOff x="0" y="0"/>
          <a:chExt cx="0" cy="0"/>
        </a:xfrm>
      </p:grpSpPr>
      <p:sp>
        <p:nvSpPr>
          <p:cNvPr id="32" name="Google Shape;32;p44"/>
          <p:cNvSpPr txBox="1">
            <a:spLocks noGrp="1"/>
          </p:cNvSpPr>
          <p:nvPr>
            <p:ph type="title"/>
          </p:nvPr>
        </p:nvSpPr>
        <p:spPr>
          <a:xfrm>
            <a:off x="1583266" y="274637"/>
            <a:ext cx="10081683"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1pPr>
            <a:lvl2pPr marR="0" lvl="1"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2pPr>
            <a:lvl3pPr marR="0" lvl="2"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3pPr>
            <a:lvl4pPr marR="0" lvl="3"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4pPr>
            <a:lvl5pPr marR="0" lvl="4" algn="ctr" rtl="0">
              <a:spcBef>
                <a:spcPts val="0"/>
              </a:spcBef>
              <a:spcAft>
                <a:spcPts val="0"/>
              </a:spcAft>
              <a:buSzPts val="1400"/>
              <a:buNone/>
              <a:defRPr sz="3300" b="0" i="0" u="none" strike="noStrike" cap="none">
                <a:solidFill>
                  <a:srgbClr val="007E00"/>
                </a:solidFill>
                <a:latin typeface="Century Gothic"/>
                <a:ea typeface="Century Gothic"/>
                <a:cs typeface="Century Gothic"/>
                <a:sym typeface="Century Gothic"/>
              </a:defRPr>
            </a:lvl5pPr>
            <a:lvl6pPr marR="0" lvl="5" algn="ctr" rtl="0">
              <a:spcBef>
                <a:spcPts val="0"/>
              </a:spcBef>
              <a:spcAft>
                <a:spcPts val="0"/>
              </a:spcAft>
              <a:buSzPts val="1400"/>
              <a:buNone/>
              <a:defRPr sz="3300" b="0" i="0" u="none" strike="noStrike" cap="none">
                <a:solidFill>
                  <a:srgbClr val="007E00"/>
                </a:solidFill>
                <a:latin typeface="Arial"/>
                <a:ea typeface="Arial"/>
                <a:cs typeface="Arial"/>
                <a:sym typeface="Arial"/>
              </a:defRPr>
            </a:lvl6pPr>
            <a:lvl7pPr marR="0" lvl="6" algn="ctr" rtl="0">
              <a:spcBef>
                <a:spcPts val="0"/>
              </a:spcBef>
              <a:spcAft>
                <a:spcPts val="0"/>
              </a:spcAft>
              <a:buSzPts val="1400"/>
              <a:buNone/>
              <a:defRPr sz="3300" b="0" i="0" u="none" strike="noStrike" cap="none">
                <a:solidFill>
                  <a:srgbClr val="007E00"/>
                </a:solidFill>
                <a:latin typeface="Arial"/>
                <a:ea typeface="Arial"/>
                <a:cs typeface="Arial"/>
                <a:sym typeface="Arial"/>
              </a:defRPr>
            </a:lvl7pPr>
            <a:lvl8pPr marR="0" lvl="7" algn="ctr" rtl="0">
              <a:spcBef>
                <a:spcPts val="0"/>
              </a:spcBef>
              <a:spcAft>
                <a:spcPts val="0"/>
              </a:spcAft>
              <a:buSzPts val="1400"/>
              <a:buNone/>
              <a:defRPr sz="3300" b="0" i="0" u="none" strike="noStrike" cap="none">
                <a:solidFill>
                  <a:srgbClr val="007E00"/>
                </a:solidFill>
                <a:latin typeface="Arial"/>
                <a:ea typeface="Arial"/>
                <a:cs typeface="Arial"/>
                <a:sym typeface="Arial"/>
              </a:defRPr>
            </a:lvl8pPr>
            <a:lvl9pPr marR="0" lvl="8" algn="ctr" rtl="0">
              <a:spcBef>
                <a:spcPts val="0"/>
              </a:spcBef>
              <a:spcAft>
                <a:spcPts val="0"/>
              </a:spcAft>
              <a:buSzPts val="1400"/>
              <a:buNone/>
              <a:defRPr sz="3300" b="0" i="0" u="none" strike="noStrike" cap="none">
                <a:solidFill>
                  <a:srgbClr val="007E00"/>
                </a:solidFill>
                <a:latin typeface="Arial"/>
                <a:ea typeface="Arial"/>
                <a:cs typeface="Arial"/>
                <a:sym typeface="Arial"/>
              </a:defRPr>
            </a:lvl9pPr>
          </a:lstStyle>
          <a:p>
            <a:endParaRPr/>
          </a:p>
        </p:txBody>
      </p:sp>
      <p:sp>
        <p:nvSpPr>
          <p:cNvPr id="33" name="Google Shape;33;p44"/>
          <p:cNvSpPr txBox="1">
            <a:spLocks noGrp="1"/>
          </p:cNvSpPr>
          <p:nvPr>
            <p:ph type="body" idx="1"/>
          </p:nvPr>
        </p:nvSpPr>
        <p:spPr>
          <a:xfrm>
            <a:off x="1583266" y="1600200"/>
            <a:ext cx="10081683" cy="4525962"/>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480"/>
              </a:spcBef>
              <a:spcAft>
                <a:spcPts val="0"/>
              </a:spcAft>
              <a:buClr>
                <a:schemeClr val="dk1"/>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spcBef>
                <a:spcPts val="42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spcBef>
                <a:spcPts val="3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spcBef>
                <a:spcPts val="3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cxnSp>
        <p:nvCxnSpPr>
          <p:cNvPr id="34" name="Google Shape;34;p44"/>
          <p:cNvCxnSpPr/>
          <p:nvPr/>
        </p:nvCxnSpPr>
        <p:spPr>
          <a:xfrm>
            <a:off x="1583266" y="1484312"/>
            <a:ext cx="10081683" cy="0"/>
          </a:xfrm>
          <a:prstGeom prst="straightConnector1">
            <a:avLst/>
          </a:prstGeom>
          <a:noFill/>
          <a:ln w="57150" cap="flat" cmpd="sng">
            <a:solidFill>
              <a:srgbClr val="EE0000"/>
            </a:solidFill>
            <a:prstDash val="solid"/>
            <a:miter lim="800000"/>
            <a:headEnd type="none" w="med" len="med"/>
            <a:tailEnd type="none" w="med" len="med"/>
          </a:ln>
        </p:spPr>
      </p:cxnSp>
      <p:sp>
        <p:nvSpPr>
          <p:cNvPr id="35" name="Google Shape;35;p44"/>
          <p:cNvSpPr/>
          <p:nvPr/>
        </p:nvSpPr>
        <p:spPr>
          <a:xfrm>
            <a:off x="1587500" y="6329363"/>
            <a:ext cx="10081683" cy="268287"/>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400" b="1" i="0" u="none">
                <a:solidFill>
                  <a:srgbClr val="FFFFFF"/>
                </a:solidFill>
                <a:latin typeface="Arial"/>
                <a:ea typeface="Arial"/>
                <a:cs typeface="Arial"/>
                <a:sym typeface="Arial"/>
              </a:rPr>
              <a:t>Dec 2022 Zambian Consolidated Training Package for Treatment and Prevention of HIV</a:t>
            </a:r>
            <a:endParaRPr sz="1400"/>
          </a:p>
        </p:txBody>
      </p:sp>
      <p:grpSp>
        <p:nvGrpSpPr>
          <p:cNvPr id="36" name="Google Shape;36;p44"/>
          <p:cNvGrpSpPr/>
          <p:nvPr/>
        </p:nvGrpSpPr>
        <p:grpSpPr>
          <a:xfrm>
            <a:off x="-10582" y="763588"/>
            <a:ext cx="825500" cy="6111875"/>
            <a:chOff x="-32090" y="-7049"/>
            <a:chExt cx="845678" cy="6868405"/>
          </a:xfrm>
        </p:grpSpPr>
        <p:sp>
          <p:nvSpPr>
            <p:cNvPr id="37" name="Google Shape;37;p44"/>
            <p:cNvSpPr txBox="1"/>
            <p:nvPr/>
          </p:nvSpPr>
          <p:spPr>
            <a:xfrm>
              <a:off x="596748" y="87"/>
              <a:ext cx="216840" cy="6861269"/>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8" name="Google Shape;38;p44"/>
            <p:cNvSpPr txBox="1"/>
            <p:nvPr/>
          </p:nvSpPr>
          <p:spPr>
            <a:xfrm>
              <a:off x="379908" y="-7049"/>
              <a:ext cx="216840" cy="6852348"/>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9" name="Google Shape;39;p44"/>
            <p:cNvSpPr txBox="1"/>
            <p:nvPr/>
          </p:nvSpPr>
          <p:spPr>
            <a:xfrm>
              <a:off x="178246" y="-7049"/>
              <a:ext cx="216840" cy="6854133"/>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0" name="Google Shape;40;p44"/>
            <p:cNvSpPr txBox="1"/>
            <p:nvPr/>
          </p:nvSpPr>
          <p:spPr>
            <a:xfrm>
              <a:off x="-32090" y="87"/>
              <a:ext cx="216842" cy="6845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grpSp>
      <p:pic>
        <p:nvPicPr>
          <p:cNvPr id="41" name="Google Shape;41;p44" descr="Cort of Arms"/>
          <p:cNvPicPr preferRelativeResize="0"/>
          <p:nvPr/>
        </p:nvPicPr>
        <p:blipFill rotWithShape="1">
          <a:blip r:embed="rId16">
            <a:alphaModFix/>
          </a:blip>
          <a:srcRect b="7972"/>
          <a:stretch/>
        </p:blipFill>
        <p:spPr>
          <a:xfrm>
            <a:off x="11180234" y="-30162"/>
            <a:ext cx="1001183" cy="844550"/>
          </a:xfrm>
          <a:prstGeom prst="rect">
            <a:avLst/>
          </a:prstGeom>
          <a:noFill/>
          <a:ln>
            <a:noFill/>
          </a:ln>
        </p:spPr>
      </p:pic>
      <p:grpSp>
        <p:nvGrpSpPr>
          <p:cNvPr id="42" name="Google Shape;42;p44"/>
          <p:cNvGrpSpPr/>
          <p:nvPr/>
        </p:nvGrpSpPr>
        <p:grpSpPr>
          <a:xfrm>
            <a:off x="-31749" y="22225"/>
            <a:ext cx="1138767" cy="792162"/>
            <a:chOff x="2695584" y="1576680"/>
            <a:chExt cx="4086255" cy="3652520"/>
          </a:xfrm>
        </p:grpSpPr>
        <p:pic>
          <p:nvPicPr>
            <p:cNvPr id="43" name="Google Shape;43;p44"/>
            <p:cNvPicPr preferRelativeResize="0"/>
            <p:nvPr/>
          </p:nvPicPr>
          <p:blipFill rotWithShape="1">
            <a:blip r:embed="rId17">
              <a:alphaModFix/>
            </a:blip>
            <a:srcRect t="3694" b="15578"/>
            <a:stretch/>
          </p:blipFill>
          <p:spPr>
            <a:xfrm>
              <a:off x="2895282" y="1576680"/>
              <a:ext cx="3200400" cy="3652520"/>
            </a:xfrm>
            <a:prstGeom prst="rect">
              <a:avLst/>
            </a:prstGeom>
            <a:noFill/>
            <a:ln>
              <a:noFill/>
            </a:ln>
          </p:spPr>
        </p:pic>
        <p:pic>
          <p:nvPicPr>
            <p:cNvPr id="44" name="Google Shape;44;p44"/>
            <p:cNvPicPr preferRelativeResize="0"/>
            <p:nvPr/>
          </p:nvPicPr>
          <p:blipFill rotWithShape="1">
            <a:blip r:embed="rId18">
              <a:alphaModFix/>
            </a:blip>
            <a:srcRect l="10105" t="3267" r="7381" b="10478"/>
            <a:stretch/>
          </p:blipFill>
          <p:spPr>
            <a:xfrm>
              <a:off x="2843808" y="1772816"/>
              <a:ext cx="3321050" cy="2894330"/>
            </a:xfrm>
            <a:prstGeom prst="rect">
              <a:avLst/>
            </a:prstGeom>
            <a:noFill/>
            <a:ln>
              <a:noFill/>
            </a:ln>
          </p:spPr>
        </p:pic>
        <p:pic>
          <p:nvPicPr>
            <p:cNvPr id="45" name="Google Shape;45;p44"/>
            <p:cNvPicPr preferRelativeResize="0"/>
            <p:nvPr/>
          </p:nvPicPr>
          <p:blipFill rotWithShape="1">
            <a:blip r:embed="rId19">
              <a:alphaModFix/>
            </a:blip>
            <a:srcRect/>
            <a:stretch/>
          </p:blipFill>
          <p:spPr>
            <a:xfrm>
              <a:off x="4033837" y="3125472"/>
              <a:ext cx="1245870" cy="410843"/>
            </a:xfrm>
            <a:prstGeom prst="rect">
              <a:avLst/>
            </a:prstGeom>
            <a:noFill/>
            <a:ln>
              <a:noFill/>
            </a:ln>
          </p:spPr>
        </p:pic>
        <p:sp>
          <p:nvSpPr>
            <p:cNvPr id="46" name="Google Shape;46;p44"/>
            <p:cNvSpPr/>
            <p:nvPr/>
          </p:nvSpPr>
          <p:spPr>
            <a:xfrm>
              <a:off x="2695584" y="2542136"/>
              <a:ext cx="3321045" cy="52562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sp>
          <p:nvSpPr>
            <p:cNvPr id="47" name="Google Shape;47;p44"/>
            <p:cNvSpPr/>
            <p:nvPr/>
          </p:nvSpPr>
          <p:spPr>
            <a:xfrm>
              <a:off x="3187501" y="2607165"/>
              <a:ext cx="3594338" cy="368271"/>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sp>
          <p:nvSpPr>
            <p:cNvPr id="48" name="Google Shape;48;p44"/>
            <p:cNvSpPr/>
            <p:nvPr/>
          </p:nvSpPr>
          <p:spPr>
            <a:xfrm>
              <a:off x="3450089" y="1657384"/>
              <a:ext cx="2413356" cy="52562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Clr>
                  <a:srgbClr val="FFFFFF"/>
                </a:buClr>
                <a:buSzPts val="400"/>
                <a:buFont typeface="Arial"/>
                <a:buNone/>
              </a:pPr>
              <a:r>
                <a:rPr lang="en-US" sz="400" b="1" i="0" u="none" strike="noStrike" cap="none">
                  <a:solidFill>
                    <a:srgbClr val="FFFFFF"/>
                  </a:solidFill>
                  <a:latin typeface="Arial"/>
                  <a:ea typeface="Arial"/>
                  <a:cs typeface="Arial"/>
                  <a:sym typeface="Arial"/>
                </a:rPr>
                <a:t>95</a:t>
              </a:r>
              <a:endParaRPr sz="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172867933"/>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86" r:id="rId13"/>
    <p:sldLayoutId id="2147483689" r:id="rId14"/>
  </p:sldLayoutIdLst>
  <p:transition spd="slow">
    <p:split/>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6" Type="http://schemas.microsoft.com/office/2018/10/relationships/comments" Target="../comments/modernComment_7FA35881_7C59F259.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752C3BC5-BE6B-4197-E2B8-DA9F05C2EDF2}"/>
            </a:ext>
          </a:extLst>
        </p:cNvPr>
        <p:cNvGrpSpPr/>
        <p:nvPr/>
      </p:nvGrpSpPr>
      <p:grpSpPr>
        <a:xfrm>
          <a:off x="0" y="0"/>
          <a:ext cx="0" cy="0"/>
          <a:chOff x="0" y="0"/>
          <a:chExt cx="0" cy="0"/>
        </a:xfrm>
      </p:grpSpPr>
      <p:sp>
        <p:nvSpPr>
          <p:cNvPr id="98" name="Google Shape;98;p1">
            <a:extLst>
              <a:ext uri="{FF2B5EF4-FFF2-40B4-BE49-F238E27FC236}">
                <a16:creationId xmlns:a16="http://schemas.microsoft.com/office/drawing/2014/main" id="{9639812E-79B6-2AA1-C018-E6BC1F3F74D8}"/>
              </a:ext>
            </a:extLst>
          </p:cNvPr>
          <p:cNvSpPr txBox="1"/>
          <p:nvPr/>
        </p:nvSpPr>
        <p:spPr>
          <a:xfrm>
            <a:off x="2566987" y="1520889"/>
            <a:ext cx="7772400" cy="1639887"/>
          </a:xfrm>
          <a:prstGeom prst="rect">
            <a:avLst/>
          </a:prstGeom>
          <a:noFill/>
          <a:ln>
            <a:noFill/>
          </a:ln>
        </p:spPr>
        <p:txBody>
          <a:bodyPr spcFirstLastPara="1" wrap="square" lIns="91425" tIns="45700" rIns="91425" bIns="45700" anchor="ctr" anchorCtr="0">
            <a:noAutofit/>
          </a:bodyPr>
          <a:lstStyle/>
          <a:p>
            <a:pPr marL="12700" marR="0" lvl="0" indent="0" algn="ctr" defTabSz="914400" rtl="0" eaLnBrk="1" fontAlgn="auto" latinLnBrk="0" hangingPunct="1">
              <a:lnSpc>
                <a:spcPct val="100000"/>
              </a:lnSpc>
              <a:spcBef>
                <a:spcPts val="0"/>
              </a:spcBef>
              <a:spcAft>
                <a:spcPts val="0"/>
              </a:spcAft>
              <a:buClr>
                <a:srgbClr val="007E00"/>
              </a:buClr>
              <a:buSzPts val="4000"/>
              <a:buFont typeface="Arial"/>
              <a:buNone/>
              <a:tabLst/>
              <a:defRPr/>
            </a:pPr>
            <a:r>
              <a:rPr kumimoji="0" lang="en-US" sz="6600" b="1" i="0" u="none" strike="noStrike" kern="0" cap="none" spc="0" normalizeH="0" baseline="0" noProof="0" dirty="0">
                <a:ln>
                  <a:noFill/>
                </a:ln>
                <a:solidFill>
                  <a:srgbClr val="007434"/>
                </a:solidFill>
                <a:effectLst/>
                <a:uLnTx/>
                <a:uFillTx/>
                <a:latin typeface="Poppins"/>
                <a:ea typeface="Poppins"/>
                <a:cs typeface="Poppins"/>
                <a:sym typeface="Poppins"/>
              </a:rPr>
              <a:t>Module 10</a:t>
            </a:r>
            <a:endParaRPr kumimoji="0" sz="6600"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
            <a:extLst>
              <a:ext uri="{FF2B5EF4-FFF2-40B4-BE49-F238E27FC236}">
                <a16:creationId xmlns:a16="http://schemas.microsoft.com/office/drawing/2014/main" id="{9C364AC9-A543-7F1A-B64B-58594EF7E502}"/>
              </a:ext>
            </a:extLst>
          </p:cNvPr>
          <p:cNvSpPr txBox="1">
            <a:spLocks noGrp="1"/>
          </p:cNvSpPr>
          <p:nvPr>
            <p:ph type="subTitle" idx="1"/>
          </p:nvPr>
        </p:nvSpPr>
        <p:spPr>
          <a:xfrm>
            <a:off x="1979612" y="3588639"/>
            <a:ext cx="8947149" cy="1953973"/>
          </a:xfrm>
          <a:prstGeom prst="rect">
            <a:avLst/>
          </a:prstGeom>
          <a:noFill/>
          <a:ln>
            <a:noFill/>
          </a:ln>
        </p:spPr>
        <p:txBody>
          <a:bodyPr spcFirstLastPara="1" wrap="square" lIns="91425" tIns="45700" rIns="91425" bIns="45700" anchor="t" anchorCtr="0">
            <a:noAutofit/>
          </a:bodyPr>
          <a:lstStyle/>
          <a:p>
            <a:pPr marL="0" indent="0" algn="ctr">
              <a:spcBef>
                <a:spcPts val="0"/>
              </a:spcBef>
            </a:pPr>
            <a:r>
              <a:rPr lang="en-US" sz="4800" b="1" dirty="0">
                <a:solidFill>
                  <a:srgbClr val="007434"/>
                </a:solidFill>
                <a:latin typeface="Poppins"/>
                <a:ea typeface="Poppins"/>
                <a:cs typeface="Poppins"/>
                <a:sym typeface="Poppins"/>
              </a:rPr>
              <a:t>Monitoring, Evaluation &amp; Learning</a:t>
            </a:r>
            <a:endParaRPr lang="en-US" sz="4800" dirty="0"/>
          </a:p>
        </p:txBody>
      </p:sp>
      <p:grpSp>
        <p:nvGrpSpPr>
          <p:cNvPr id="100" name="Google Shape;100;p1">
            <a:extLst>
              <a:ext uri="{FF2B5EF4-FFF2-40B4-BE49-F238E27FC236}">
                <a16:creationId xmlns:a16="http://schemas.microsoft.com/office/drawing/2014/main" id="{B71F728D-CF99-6652-3B2D-264FAE6D7DE7}"/>
              </a:ext>
            </a:extLst>
          </p:cNvPr>
          <p:cNvGrpSpPr/>
          <p:nvPr/>
        </p:nvGrpSpPr>
        <p:grpSpPr>
          <a:xfrm>
            <a:off x="5497757" y="4832043"/>
            <a:ext cx="1682750" cy="1477961"/>
            <a:chOff x="5135337" y="4025740"/>
            <a:chExt cx="1681975" cy="1479317"/>
          </a:xfrm>
        </p:grpSpPr>
        <p:pic>
          <p:nvPicPr>
            <p:cNvPr id="101" name="Google Shape;101;p1">
              <a:extLst>
                <a:ext uri="{FF2B5EF4-FFF2-40B4-BE49-F238E27FC236}">
                  <a16:creationId xmlns:a16="http://schemas.microsoft.com/office/drawing/2014/main" id="{7063C1C6-9189-23D2-688B-7857817AD6F4}"/>
                </a:ext>
              </a:extLst>
            </p:cNvPr>
            <p:cNvPicPr preferRelativeResize="0"/>
            <p:nvPr/>
          </p:nvPicPr>
          <p:blipFill rotWithShape="1">
            <a:blip r:embed="rId3">
              <a:alphaModFix/>
            </a:blip>
            <a:srcRect t="3694" b="15578"/>
            <a:stretch/>
          </p:blipFill>
          <p:spPr>
            <a:xfrm>
              <a:off x="5408811" y="4334565"/>
              <a:ext cx="1097624" cy="1170492"/>
            </a:xfrm>
            <a:prstGeom prst="rect">
              <a:avLst/>
            </a:prstGeom>
            <a:noFill/>
            <a:ln>
              <a:noFill/>
            </a:ln>
          </p:spPr>
        </p:pic>
        <p:pic>
          <p:nvPicPr>
            <p:cNvPr id="102" name="Google Shape;102;p1">
              <a:extLst>
                <a:ext uri="{FF2B5EF4-FFF2-40B4-BE49-F238E27FC236}">
                  <a16:creationId xmlns:a16="http://schemas.microsoft.com/office/drawing/2014/main" id="{FFFC433D-182E-E38C-3E66-479AF14A64C8}"/>
                </a:ext>
              </a:extLst>
            </p:cNvPr>
            <p:cNvPicPr preferRelativeResize="0"/>
            <p:nvPr/>
          </p:nvPicPr>
          <p:blipFill rotWithShape="1">
            <a:blip r:embed="rId4">
              <a:alphaModFix/>
            </a:blip>
            <a:srcRect l="10105" t="3267" r="7381" b="10478"/>
            <a:stretch/>
          </p:blipFill>
          <p:spPr>
            <a:xfrm>
              <a:off x="5135337" y="4025740"/>
              <a:ext cx="1681975" cy="1465859"/>
            </a:xfrm>
            <a:prstGeom prst="rect">
              <a:avLst/>
            </a:prstGeom>
            <a:noFill/>
            <a:ln>
              <a:noFill/>
            </a:ln>
          </p:spPr>
        </p:pic>
        <p:grpSp>
          <p:nvGrpSpPr>
            <p:cNvPr id="103" name="Google Shape;103;p1">
              <a:extLst>
                <a:ext uri="{FF2B5EF4-FFF2-40B4-BE49-F238E27FC236}">
                  <a16:creationId xmlns:a16="http://schemas.microsoft.com/office/drawing/2014/main" id="{7A6F2B13-FEF5-002D-82FA-F7358C198B78}"/>
                </a:ext>
              </a:extLst>
            </p:cNvPr>
            <p:cNvGrpSpPr/>
            <p:nvPr/>
          </p:nvGrpSpPr>
          <p:grpSpPr>
            <a:xfrm>
              <a:off x="5548752" y="4422973"/>
              <a:ext cx="826455" cy="710921"/>
              <a:chOff x="5478646" y="3339392"/>
              <a:chExt cx="1101940" cy="947895"/>
            </a:xfrm>
          </p:grpSpPr>
          <p:pic>
            <p:nvPicPr>
              <p:cNvPr id="104" name="Google Shape;104;p1">
                <a:extLst>
                  <a:ext uri="{FF2B5EF4-FFF2-40B4-BE49-F238E27FC236}">
                    <a16:creationId xmlns:a16="http://schemas.microsoft.com/office/drawing/2014/main" id="{1C48F80B-3989-3D47-CB0B-1444E874574F}"/>
                  </a:ext>
                </a:extLst>
              </p:cNvPr>
              <p:cNvPicPr preferRelativeResize="0"/>
              <p:nvPr/>
            </p:nvPicPr>
            <p:blipFill rotWithShape="1">
              <a:blip r:embed="rId5">
                <a:alphaModFix/>
              </a:blip>
              <a:srcRect/>
              <a:stretch/>
            </p:blipFill>
            <p:spPr>
              <a:xfrm>
                <a:off x="5478646" y="3927736"/>
                <a:ext cx="1090322" cy="359551"/>
              </a:xfrm>
              <a:prstGeom prst="rect">
                <a:avLst/>
              </a:prstGeom>
              <a:noFill/>
              <a:ln>
                <a:noFill/>
              </a:ln>
            </p:spPr>
          </p:pic>
          <p:sp>
            <p:nvSpPr>
              <p:cNvPr id="105" name="Google Shape;105;p1">
                <a:extLst>
                  <a:ext uri="{FF2B5EF4-FFF2-40B4-BE49-F238E27FC236}">
                    <a16:creationId xmlns:a16="http://schemas.microsoft.com/office/drawing/2014/main" id="{8E3BB941-AF1A-3466-0E16-6B17E9B2F738}"/>
                  </a:ext>
                </a:extLst>
              </p:cNvPr>
              <p:cNvSpPr/>
              <p:nvPr/>
            </p:nvSpPr>
            <p:spPr>
              <a:xfrm>
                <a:off x="5497862" y="3744175"/>
                <a:ext cx="393296" cy="257668"/>
              </a:xfrm>
              <a:prstGeom prst="roundRect">
                <a:avLst>
                  <a:gd name="adj" fmla="val 16667"/>
                </a:avLst>
              </a:prstGeom>
              <a:no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7000"/>
                  </a:lnSpc>
                  <a:spcBef>
                    <a:spcPts val="0"/>
                  </a:spcBef>
                  <a:spcAft>
                    <a:spcPts val="0"/>
                  </a:spcAft>
                  <a:buClr>
                    <a:srgbClr val="FFFFFF"/>
                  </a:buClr>
                  <a:buSzPts val="900"/>
                  <a:buFont typeface="Arial"/>
                  <a:buNone/>
                  <a:tabLst/>
                  <a:defRPr/>
                </a:pPr>
                <a:r>
                  <a:rPr kumimoji="0" lang="en-US" sz="900" b="1" i="0" u="none" strike="noStrike" kern="0" cap="none" spc="0" normalizeH="0" baseline="0" noProof="0">
                    <a:ln>
                      <a:noFill/>
                    </a:ln>
                    <a:solidFill>
                      <a:srgbClr val="FFFFFF"/>
                    </a:solidFill>
                    <a:effectLst/>
                    <a:uLnTx/>
                    <a:uFillTx/>
                    <a:latin typeface="Arial"/>
                    <a:cs typeface="Arial"/>
                    <a:sym typeface="Arial"/>
                  </a:rPr>
                  <a:t>95</a:t>
                </a:r>
                <a:endParaRPr kumimoji="0" sz="900" b="0" i="0" u="none" strike="noStrike" kern="0" cap="none" spc="0" normalizeH="0" baseline="0" noProof="0">
                  <a:ln>
                    <a:noFill/>
                  </a:ln>
                  <a:solidFill>
                    <a:srgbClr val="FFFFFF"/>
                  </a:solidFill>
                  <a:effectLst/>
                  <a:uLnTx/>
                  <a:uFillTx/>
                  <a:latin typeface="Arial"/>
                  <a:cs typeface="Arial"/>
                  <a:sym typeface="Arial"/>
                </a:endParaRPr>
              </a:p>
            </p:txBody>
          </p:sp>
          <p:sp>
            <p:nvSpPr>
              <p:cNvPr id="106" name="Google Shape;106;p1">
                <a:extLst>
                  <a:ext uri="{FF2B5EF4-FFF2-40B4-BE49-F238E27FC236}">
                    <a16:creationId xmlns:a16="http://schemas.microsoft.com/office/drawing/2014/main" id="{61BD27AD-20EB-E6EE-9C15-FC8612056ED1}"/>
                  </a:ext>
                </a:extLst>
              </p:cNvPr>
              <p:cNvSpPr/>
              <p:nvPr/>
            </p:nvSpPr>
            <p:spPr>
              <a:xfrm>
                <a:off x="6187290" y="3744175"/>
                <a:ext cx="393296" cy="257668"/>
              </a:xfrm>
              <a:prstGeom prst="roundRect">
                <a:avLst>
                  <a:gd name="adj" fmla="val 16667"/>
                </a:avLst>
              </a:prstGeom>
              <a:no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7000"/>
                  </a:lnSpc>
                  <a:spcBef>
                    <a:spcPts val="0"/>
                  </a:spcBef>
                  <a:spcAft>
                    <a:spcPts val="0"/>
                  </a:spcAft>
                  <a:buClr>
                    <a:srgbClr val="FFFFFF"/>
                  </a:buClr>
                  <a:buSzPts val="900"/>
                  <a:buFont typeface="Arial"/>
                  <a:buNone/>
                  <a:tabLst/>
                  <a:defRPr/>
                </a:pPr>
                <a:r>
                  <a:rPr kumimoji="0" lang="en-US" sz="900" b="1" i="0" u="none" strike="noStrike" kern="0" cap="none" spc="0" normalizeH="0" baseline="0" noProof="0" dirty="0">
                    <a:ln>
                      <a:noFill/>
                    </a:ln>
                    <a:solidFill>
                      <a:srgbClr val="FFFFFF"/>
                    </a:solidFill>
                    <a:effectLst/>
                    <a:uLnTx/>
                    <a:uFillTx/>
                    <a:latin typeface="Arial"/>
                    <a:cs typeface="Arial"/>
                    <a:sym typeface="Arial"/>
                  </a:rPr>
                  <a:t>95</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07" name="Google Shape;107;p1">
                <a:extLst>
                  <a:ext uri="{FF2B5EF4-FFF2-40B4-BE49-F238E27FC236}">
                    <a16:creationId xmlns:a16="http://schemas.microsoft.com/office/drawing/2014/main" id="{96E4A113-2E8A-A867-2E25-29E42FFE1897}"/>
                  </a:ext>
                </a:extLst>
              </p:cNvPr>
              <p:cNvSpPr/>
              <p:nvPr/>
            </p:nvSpPr>
            <p:spPr>
              <a:xfrm>
                <a:off x="5761560" y="3339392"/>
                <a:ext cx="439187" cy="314548"/>
              </a:xfrm>
              <a:prstGeom prst="roundRect">
                <a:avLst>
                  <a:gd name="adj" fmla="val 16667"/>
                </a:avLst>
              </a:prstGeom>
              <a:no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7000"/>
                  </a:lnSpc>
                  <a:spcBef>
                    <a:spcPts val="0"/>
                  </a:spcBef>
                  <a:spcAft>
                    <a:spcPts val="0"/>
                  </a:spcAft>
                  <a:buClr>
                    <a:srgbClr val="FFFFFF"/>
                  </a:buClr>
                  <a:buSzPts val="900"/>
                  <a:buFont typeface="Arial"/>
                  <a:buNone/>
                  <a:tabLst/>
                  <a:defRPr/>
                </a:pPr>
                <a:r>
                  <a:rPr kumimoji="0" lang="en-US" sz="900" b="1" i="0" u="none" strike="noStrike" kern="0" cap="none" spc="0" normalizeH="0" baseline="0" noProof="0">
                    <a:ln>
                      <a:noFill/>
                    </a:ln>
                    <a:solidFill>
                      <a:srgbClr val="FFFFFF"/>
                    </a:solidFill>
                    <a:effectLst/>
                    <a:uLnTx/>
                    <a:uFillTx/>
                    <a:latin typeface="Arial"/>
                    <a:cs typeface="Arial"/>
                    <a:sym typeface="Arial"/>
                  </a:rPr>
                  <a:t>95</a:t>
                </a:r>
                <a:endParaRPr kumimoji="0" sz="900" b="0" i="0" u="none" strike="noStrike" kern="0" cap="none" spc="0" normalizeH="0" baseline="0" noProof="0">
                  <a:ln>
                    <a:noFill/>
                  </a:ln>
                  <a:solidFill>
                    <a:srgbClr val="FFFFFF"/>
                  </a:solidFill>
                  <a:effectLst/>
                  <a:uLnTx/>
                  <a:uFillTx/>
                  <a:latin typeface="Arial"/>
                  <a:cs typeface="Arial"/>
                  <a:sym typeface="Arial"/>
                </a:endParaRPr>
              </a:p>
            </p:txBody>
          </p:sp>
        </p:grpSp>
      </p:grpSp>
    </p:spTree>
    <p:extLst>
      <p:ext uri="{BB962C8B-B14F-4D97-AF65-F5344CB8AC3E}">
        <p14:creationId xmlns:p14="http://schemas.microsoft.com/office/powerpoint/2010/main" val="4007439646"/>
      </p:ext>
    </p:extLst>
  </p:cSld>
  <p:clrMapOvr>
    <a:masterClrMapping/>
  </p:clrMapOvr>
  <p:transition spd="slow">
    <p:spli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B3E96-4A0F-47FA-AAD7-84BFF881AE89}"/>
              </a:ext>
            </a:extLst>
          </p:cNvPr>
          <p:cNvSpPr>
            <a:spLocks noGrp="1"/>
          </p:cNvSpPr>
          <p:nvPr>
            <p:ph type="title"/>
          </p:nvPr>
        </p:nvSpPr>
        <p:spPr>
          <a:xfrm>
            <a:off x="1376788" y="0"/>
            <a:ext cx="10081683" cy="1143000"/>
          </a:xfrm>
        </p:spPr>
        <p:txBody>
          <a:bodyPr/>
          <a:lstStyle/>
          <a:p>
            <a:r>
              <a:rPr lang="en-US" sz="6000" dirty="0"/>
              <a:t>Impact</a:t>
            </a:r>
          </a:p>
        </p:txBody>
      </p:sp>
      <p:sp>
        <p:nvSpPr>
          <p:cNvPr id="3" name="Text Placeholder 2">
            <a:extLst>
              <a:ext uri="{FF2B5EF4-FFF2-40B4-BE49-F238E27FC236}">
                <a16:creationId xmlns:a16="http://schemas.microsoft.com/office/drawing/2014/main" id="{1B417CA5-E32C-4FE3-9074-EF53BBB72860}"/>
              </a:ext>
            </a:extLst>
          </p:cNvPr>
          <p:cNvSpPr>
            <a:spLocks noGrp="1"/>
          </p:cNvSpPr>
          <p:nvPr>
            <p:ph type="body" idx="1"/>
          </p:nvPr>
        </p:nvSpPr>
        <p:spPr>
          <a:xfrm>
            <a:off x="1583266" y="1629696"/>
            <a:ext cx="10081683" cy="4525962"/>
          </a:xfrm>
        </p:spPr>
        <p:txBody>
          <a:bodyPr/>
          <a:lstStyle/>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Reduced HIV incidence</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HIV infections averted</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Contribution to Zambia HIV epidemic control targets</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Cost effective use of HIV prevention  resources</a:t>
            </a:r>
            <a:endParaRPr lang="en-US" sz="3600" dirty="0">
              <a:latin typeface="Century Gothic" panose="020B0502020202020204" pitchFamily="34" charset="0"/>
            </a:endParaRPr>
          </a:p>
          <a:p>
            <a:endParaRPr lang="en-US" sz="3600" dirty="0">
              <a:latin typeface="Century Gothic" panose="020B0502020202020204" pitchFamily="34" charset="0"/>
            </a:endParaRPr>
          </a:p>
        </p:txBody>
      </p:sp>
      <p:sp>
        <p:nvSpPr>
          <p:cNvPr id="5" name="TextBox 4">
            <a:extLst>
              <a:ext uri="{FF2B5EF4-FFF2-40B4-BE49-F238E27FC236}">
                <a16:creationId xmlns:a16="http://schemas.microsoft.com/office/drawing/2014/main" id="{4DDCED0F-058B-0C88-8A67-7B8065FC36CD}"/>
              </a:ext>
            </a:extLst>
          </p:cNvPr>
          <p:cNvSpPr txBox="1"/>
          <p:nvPr/>
        </p:nvSpPr>
        <p:spPr>
          <a:xfrm>
            <a:off x="4117974" y="924682"/>
            <a:ext cx="5012265" cy="461665"/>
          </a:xfrm>
          <a:prstGeom prst="rect">
            <a:avLst/>
          </a:prstGeom>
          <a:noFill/>
        </p:spPr>
        <p:txBody>
          <a:bodyPr wrap="square">
            <a:spAutoFit/>
          </a:bodyPr>
          <a:lstStyle/>
          <a:p>
            <a:pPr marL="0" indent="0">
              <a:buNone/>
            </a:pPr>
            <a:r>
              <a:rPr lang="en-US" sz="2400" i="1" dirty="0">
                <a:solidFill>
                  <a:srgbClr val="777777"/>
                </a:solidFill>
                <a:latin typeface="Calibri" pitchFamily="34" charset="0"/>
                <a:ea typeface="Calibri" pitchFamily="34" charset="-122"/>
                <a:cs typeface="Calibri" pitchFamily="34" charset="-120"/>
              </a:rPr>
              <a:t>"What big difference are we making?"</a:t>
            </a:r>
            <a:endParaRPr lang="en-US" sz="2400" dirty="0"/>
          </a:p>
        </p:txBody>
      </p:sp>
    </p:spTree>
    <p:extLst>
      <p:ext uri="{BB962C8B-B14F-4D97-AF65-F5344CB8AC3E}">
        <p14:creationId xmlns:p14="http://schemas.microsoft.com/office/powerpoint/2010/main" val="2062686424"/>
      </p:ext>
    </p:extLst>
  </p:cSld>
  <p:clrMapOvr>
    <a:masterClrMapping/>
  </p:clrMapOvr>
  <p:transition>
    <p:split orient="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4"/>
          <p:cNvSpPr txBox="1"/>
          <p:nvPr/>
        </p:nvSpPr>
        <p:spPr>
          <a:xfrm>
            <a:off x="2342046" y="1523261"/>
            <a:ext cx="7772400" cy="163988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7200" b="1" i="0" u="none" strike="noStrike" kern="0" cap="none" spc="0" normalizeH="0" baseline="0" noProof="0" dirty="0">
                <a:ln>
                  <a:noFill/>
                </a:ln>
                <a:solidFill>
                  <a:srgbClr val="007434"/>
                </a:solidFill>
                <a:effectLst/>
                <a:uLnTx/>
                <a:uFillTx/>
                <a:latin typeface="Century Gothic" panose="020B0502020202020204" pitchFamily="34" charset="0"/>
                <a:ea typeface="Poppins"/>
                <a:cs typeface="Poppins"/>
                <a:sym typeface="Poppins"/>
              </a:rPr>
              <a:t>Unit 2</a:t>
            </a:r>
            <a:endParaRPr kumimoji="0" lang="en-US" sz="7200" b="0" i="0" u="none" strike="noStrike" kern="0" cap="none" spc="0" normalizeH="0" baseline="0" noProof="0" dirty="0">
              <a:ln>
                <a:noFill/>
              </a:ln>
              <a:solidFill>
                <a:srgbClr val="007434"/>
              </a:solidFill>
              <a:effectLst/>
              <a:uLnTx/>
              <a:uFillTx/>
              <a:latin typeface="Century Gothic" panose="020B0502020202020204" pitchFamily="34" charset="0"/>
              <a:cs typeface="Poppins"/>
              <a:sym typeface="Arial"/>
            </a:endParaRPr>
          </a:p>
        </p:txBody>
      </p:sp>
      <p:sp>
        <p:nvSpPr>
          <p:cNvPr id="2" name="TextBox 1">
            <a:extLst>
              <a:ext uri="{FF2B5EF4-FFF2-40B4-BE49-F238E27FC236}">
                <a16:creationId xmlns:a16="http://schemas.microsoft.com/office/drawing/2014/main" id="{8F786263-0F4F-E4E9-96C5-15C8814F7A8C}"/>
              </a:ext>
            </a:extLst>
          </p:cNvPr>
          <p:cNvSpPr txBox="1"/>
          <p:nvPr/>
        </p:nvSpPr>
        <p:spPr>
          <a:xfrm>
            <a:off x="1077583" y="3365390"/>
            <a:ext cx="10301327" cy="2686761"/>
          </a:xfrm>
          <a:prstGeom prst="rect">
            <a:avLst/>
          </a:prstGeom>
          <a:noFill/>
        </p:spPr>
        <p:txBody>
          <a:bodyPr wrap="square" rtlCol="0">
            <a:spAutoFit/>
          </a:bodyPr>
          <a:lstStyle/>
          <a:p>
            <a:pPr marL="85725" lvl="0" algn="ctr">
              <a:lnSpc>
                <a:spcPct val="150000"/>
              </a:lnSpc>
              <a:spcBef>
                <a:spcPts val="270"/>
              </a:spcBef>
              <a:buClr>
                <a:srgbClr val="000000"/>
              </a:buClr>
              <a:buSzPts val="1800"/>
              <a:defRPr/>
            </a:pPr>
            <a:r>
              <a:rPr lang="en-US" sz="6000" kern="0" dirty="0">
                <a:solidFill>
                  <a:srgbClr val="000000"/>
                </a:solidFill>
                <a:latin typeface="Century Gothic"/>
                <a:cs typeface="Arial"/>
                <a:sym typeface="Poppins"/>
              </a:rPr>
              <a:t>Data Capturing &amp; Reporting Tools</a:t>
            </a:r>
            <a:endParaRPr lang="en-US" sz="6000" kern="0" dirty="0">
              <a:solidFill>
                <a:srgbClr val="000000"/>
              </a:solidFill>
              <a:latin typeface="Century Gothic"/>
              <a:cs typeface="Arial"/>
              <a:sym typeface="Century Gothic"/>
            </a:endParaRPr>
          </a:p>
        </p:txBody>
      </p:sp>
    </p:spTree>
  </p:cSld>
  <p:clrMapOvr>
    <a:masterClrMapping/>
  </p:clrMapOvr>
  <p:transition spd="slow">
    <p:spli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
          <a:extLst>
            <a:ext uri="{FF2B5EF4-FFF2-40B4-BE49-F238E27FC236}">
              <a16:creationId xmlns:a16="http://schemas.microsoft.com/office/drawing/2014/main" id="{DE12A4B3-9990-D525-5B45-B4A840857C9A}"/>
            </a:ext>
          </a:extLst>
        </p:cNvPr>
        <p:cNvGrpSpPr/>
        <p:nvPr/>
      </p:nvGrpSpPr>
      <p:grpSpPr>
        <a:xfrm>
          <a:off x="0" y="0"/>
          <a:ext cx="0" cy="0"/>
          <a:chOff x="0" y="0"/>
          <a:chExt cx="0" cy="0"/>
        </a:xfrm>
      </p:grpSpPr>
      <p:sp>
        <p:nvSpPr>
          <p:cNvPr id="127" name="Google Shape;127;p3">
            <a:extLst>
              <a:ext uri="{FF2B5EF4-FFF2-40B4-BE49-F238E27FC236}">
                <a16:creationId xmlns:a16="http://schemas.microsoft.com/office/drawing/2014/main" id="{753244E5-7564-387B-2F76-4CC266787EE4}"/>
              </a:ext>
            </a:extLst>
          </p:cNvPr>
          <p:cNvSpPr txBox="1">
            <a:spLocks noGrp="1"/>
          </p:cNvSpPr>
          <p:nvPr>
            <p:ph type="title"/>
          </p:nvPr>
        </p:nvSpPr>
        <p:spPr>
          <a:xfrm>
            <a:off x="2315369" y="274637"/>
            <a:ext cx="7561262" cy="1143000"/>
          </a:xfrm>
          <a:prstGeom prst="rect">
            <a:avLst/>
          </a:prstGeom>
          <a:noFill/>
          <a:ln>
            <a:noFill/>
          </a:ln>
        </p:spPr>
        <p:txBody>
          <a:bodyPr spcFirstLastPara="1" wrap="square" lIns="91425" tIns="45700" rIns="91425" bIns="45700" anchor="ctr" anchorCtr="0">
            <a:noAutofit/>
          </a:bodyPr>
          <a:lstStyle/>
          <a:p>
            <a:pPr>
              <a:buClr>
                <a:srgbClr val="007E00"/>
              </a:buClr>
              <a:buSzPts val="3600"/>
            </a:pPr>
            <a:r>
              <a:rPr lang="en-US" sz="4400" dirty="0"/>
              <a:t>Unit 2:  Learning Objectives</a:t>
            </a:r>
            <a:endParaRPr sz="4000" dirty="0"/>
          </a:p>
        </p:txBody>
      </p:sp>
      <p:sp>
        <p:nvSpPr>
          <p:cNvPr id="128" name="Google Shape;128;p3">
            <a:extLst>
              <a:ext uri="{FF2B5EF4-FFF2-40B4-BE49-F238E27FC236}">
                <a16:creationId xmlns:a16="http://schemas.microsoft.com/office/drawing/2014/main" id="{4F862CC1-43C8-402A-5611-030B238F56F4}"/>
              </a:ext>
            </a:extLst>
          </p:cNvPr>
          <p:cNvSpPr txBox="1"/>
          <p:nvPr/>
        </p:nvSpPr>
        <p:spPr>
          <a:xfrm>
            <a:off x="2315369" y="1782763"/>
            <a:ext cx="7561262" cy="4800600"/>
          </a:xfrm>
          <a:prstGeom prst="rect">
            <a:avLst/>
          </a:prstGeom>
          <a:noFill/>
          <a:ln>
            <a:noFill/>
          </a:ln>
        </p:spPr>
        <p:txBody>
          <a:bodyPr spcFirstLastPara="1" wrap="square" lIns="91425" tIns="45700" rIns="91425" bIns="45700" anchor="t" anchorCtr="0">
            <a:noAutofit/>
          </a:bodyPr>
          <a:lstStyle/>
          <a:p>
            <a:pPr marL="609600" marR="0" lvl="0" indent="-609600" algn="l" defTabSz="914400" rtl="0" eaLnBrk="1" fontAlgn="auto" latinLnBrk="0" hangingPunct="1">
              <a:lnSpc>
                <a:spcPct val="100000"/>
              </a:lnSpc>
              <a:spcBef>
                <a:spcPts val="0"/>
              </a:spcBef>
              <a:spcAft>
                <a:spcPts val="0"/>
              </a:spcAft>
              <a:buClr>
                <a:srgbClr val="000000"/>
              </a:buClr>
              <a:buSzPts val="2800"/>
              <a:buFont typeface="Century Gothic"/>
              <a:buChar char="•"/>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oogle Shape;351;p22">
            <a:extLst>
              <a:ext uri="{FF2B5EF4-FFF2-40B4-BE49-F238E27FC236}">
                <a16:creationId xmlns:a16="http://schemas.microsoft.com/office/drawing/2014/main" id="{C2F60097-EE66-C4DC-79C3-65ECBAAF2C8F}"/>
              </a:ext>
            </a:extLst>
          </p:cNvPr>
          <p:cNvSpPr txBox="1"/>
          <p:nvPr/>
        </p:nvSpPr>
        <p:spPr>
          <a:xfrm>
            <a:off x="1121930" y="1435844"/>
            <a:ext cx="9707747" cy="4849334"/>
          </a:xfrm>
          <a:prstGeom prst="rect">
            <a:avLst/>
          </a:prstGeom>
          <a:noFill/>
          <a:ln>
            <a:noFill/>
          </a:ln>
        </p:spPr>
        <p:txBody>
          <a:bodyPr spcFirstLastPara="1" wrap="square" lIns="633975" tIns="446450" rIns="633975" bIns="152450" anchor="t" anchorCtr="0">
            <a:noAutofit/>
          </a:bodyPr>
          <a:lstStyle/>
          <a:p>
            <a:r>
              <a:rPr lang="en-GB" sz="3000" dirty="0">
                <a:solidFill>
                  <a:schemeClr val="bg1"/>
                </a:solidFill>
                <a:highlight>
                  <a:srgbClr val="008000"/>
                </a:highlight>
                <a:latin typeface="Century Gothic" panose="020B0502020202020204" pitchFamily="34" charset="0"/>
              </a:rPr>
              <a:t>By the end of this unit, participants will be able to:</a:t>
            </a:r>
          </a:p>
          <a:p>
            <a:endParaRPr lang="en-GB" sz="3000" dirty="0">
              <a:latin typeface="Century Gothic" panose="020B0502020202020204" pitchFamily="34" charset="0"/>
            </a:endParaRPr>
          </a:p>
          <a:p>
            <a:pPr marL="514350" indent="-514350">
              <a:buAutoNum type="arabicPeriod"/>
            </a:pPr>
            <a:r>
              <a:rPr lang="en-GB" sz="3000" dirty="0">
                <a:latin typeface="Century Gothic" panose="020B0502020202020204" pitchFamily="34" charset="0"/>
              </a:rPr>
              <a:t>Describe Zambia's PrEP data system.</a:t>
            </a:r>
          </a:p>
          <a:p>
            <a:pPr marL="514350" indent="-514350">
              <a:buAutoNum type="arabicPeriod"/>
            </a:pPr>
            <a:r>
              <a:rPr lang="en-GB" sz="3000" dirty="0">
                <a:latin typeface="Century Gothic" panose="020B0502020202020204" pitchFamily="34" charset="0"/>
              </a:rPr>
              <a:t>Identify what data is collected at each step of the PrEP cascade, from screening through to outcomes, and which tool captures it.</a:t>
            </a:r>
          </a:p>
        </p:txBody>
      </p:sp>
    </p:spTree>
    <p:extLst>
      <p:ext uri="{BB962C8B-B14F-4D97-AF65-F5344CB8AC3E}">
        <p14:creationId xmlns:p14="http://schemas.microsoft.com/office/powerpoint/2010/main" val="333301550"/>
      </p:ext>
    </p:extLst>
  </p:cSld>
  <p:clrMapOvr>
    <a:masterClrMapping/>
  </p:clrMapOvr>
  <p:transition spd="slow">
    <p:spli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4EC88-2710-533D-671D-155FBBCF73DF}"/>
            </a:ext>
          </a:extLst>
        </p:cNvPr>
        <p:cNvGrpSpPr/>
        <p:nvPr/>
      </p:nvGrpSpPr>
      <p:grpSpPr>
        <a:xfrm>
          <a:off x="0" y="0"/>
          <a:ext cx="0" cy="0"/>
          <a:chOff x="0" y="0"/>
          <a:chExt cx="0" cy="0"/>
        </a:xfrm>
      </p:grpSpPr>
      <p:sp>
        <p:nvSpPr>
          <p:cNvPr id="3" name="Google Shape;351;p22">
            <a:extLst>
              <a:ext uri="{FF2B5EF4-FFF2-40B4-BE49-F238E27FC236}">
                <a16:creationId xmlns:a16="http://schemas.microsoft.com/office/drawing/2014/main" id="{5CE61C23-7825-5157-AFA8-BF5F13370AE6}"/>
              </a:ext>
            </a:extLst>
          </p:cNvPr>
          <p:cNvSpPr txBox="1"/>
          <p:nvPr/>
        </p:nvSpPr>
        <p:spPr>
          <a:xfrm>
            <a:off x="1339703" y="2340864"/>
            <a:ext cx="10207256" cy="4086298"/>
          </a:xfrm>
          <a:prstGeom prst="rect">
            <a:avLst/>
          </a:prstGeom>
          <a:noFill/>
          <a:ln>
            <a:noFill/>
          </a:ln>
        </p:spPr>
        <p:txBody>
          <a:bodyPr spcFirstLastPara="1" wrap="square" lIns="633975" tIns="446450" rIns="633975" bIns="152450" anchor="t" anchorCtr="0">
            <a:noAutofit/>
          </a:bodyPr>
          <a:lstStyle/>
          <a:p>
            <a:pPr marL="204193" marR="0" lvl="1" indent="-53952" algn="l" defTabSz="914400" rtl="0" eaLnBrk="1" fontAlgn="auto" latinLnBrk="0" hangingPunct="1">
              <a:lnSpc>
                <a:spcPct val="90000"/>
              </a:lnSpc>
              <a:spcBef>
                <a:spcPts val="0"/>
              </a:spcBef>
              <a:spcAft>
                <a:spcPts val="0"/>
              </a:spcAft>
              <a:buClr>
                <a:srgbClr val="92D050"/>
              </a:buClr>
              <a:buSzPts val="2366"/>
              <a:buFont typeface="Arial"/>
              <a:buNone/>
              <a:tabLst/>
              <a:defRPr/>
            </a:pPr>
            <a:endParaRPr kumimoji="0" sz="2365"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Title 1">
            <a:extLst>
              <a:ext uri="{FF2B5EF4-FFF2-40B4-BE49-F238E27FC236}">
                <a16:creationId xmlns:a16="http://schemas.microsoft.com/office/drawing/2014/main" id="{A046E180-05B4-0B31-BA8D-3372D39AE07F}"/>
              </a:ext>
            </a:extLst>
          </p:cNvPr>
          <p:cNvSpPr>
            <a:spLocks noGrp="1"/>
          </p:cNvSpPr>
          <p:nvPr>
            <p:ph type="title"/>
          </p:nvPr>
        </p:nvSpPr>
        <p:spPr>
          <a:xfrm>
            <a:off x="1201151" y="306106"/>
            <a:ext cx="10207256" cy="1106688"/>
          </a:xfrm>
        </p:spPr>
        <p:txBody>
          <a:bodyPr/>
          <a:lstStyle/>
          <a:p>
            <a:r>
              <a:rPr lang="en-US" sz="4800" dirty="0">
                <a:solidFill>
                  <a:srgbClr val="007434"/>
                </a:solidFill>
                <a:latin typeface="Century Gothic" panose="020B0502020202020204" pitchFamily="34" charset="0"/>
                <a:cs typeface="Poppins"/>
                <a:sym typeface="Poppins"/>
              </a:rPr>
              <a:t>Data Collection</a:t>
            </a:r>
            <a:endParaRPr lang="en-GB" sz="4400" b="1" dirty="0">
              <a:solidFill>
                <a:srgbClr val="00B050"/>
              </a:solidFill>
              <a:ea typeface="Calibri"/>
              <a:cs typeface="Calibri"/>
            </a:endParaRPr>
          </a:p>
        </p:txBody>
      </p:sp>
      <p:sp>
        <p:nvSpPr>
          <p:cNvPr id="12" name="Rectangle 11">
            <a:extLst>
              <a:ext uri="{FF2B5EF4-FFF2-40B4-BE49-F238E27FC236}">
                <a16:creationId xmlns:a16="http://schemas.microsoft.com/office/drawing/2014/main" id="{DD80C765-54D3-E20C-CAD8-F08192585BBE}"/>
              </a:ext>
            </a:extLst>
          </p:cNvPr>
          <p:cNvSpPr/>
          <p:nvPr/>
        </p:nvSpPr>
        <p:spPr>
          <a:xfrm>
            <a:off x="1052312" y="1591056"/>
            <a:ext cx="10495722" cy="4648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pPr>
            <a:r>
              <a:rPr lang="en-GB" sz="2800" dirty="0">
                <a:solidFill>
                  <a:schemeClr val="tx1"/>
                </a:solidFill>
                <a:latin typeface="Century Gothic" panose="020B0502020202020204" pitchFamily="34" charset="0"/>
              </a:rPr>
              <a:t>Data collected through PrEP implementation serves different purposes depending on who is using it. </a:t>
            </a:r>
          </a:p>
          <a:p>
            <a:pPr marL="342900" indent="-342900">
              <a:buFont typeface="Arial" panose="020B0604020202020204" pitchFamily="34" charset="0"/>
              <a:buChar char="•"/>
            </a:pPr>
            <a:endParaRPr lang="en-GB" sz="2800" dirty="0">
              <a:solidFill>
                <a:schemeClr val="tx1"/>
              </a:solidFill>
              <a:latin typeface="Century Gothic" panose="020B0502020202020204" pitchFamily="34" charset="0"/>
            </a:endParaRPr>
          </a:p>
          <a:p>
            <a:pPr marL="342900" indent="-342900">
              <a:buFont typeface="Arial" panose="020B0604020202020204" pitchFamily="34" charset="0"/>
              <a:buChar char="•"/>
            </a:pPr>
            <a:r>
              <a:rPr lang="en-GB" sz="2800" dirty="0">
                <a:solidFill>
                  <a:schemeClr val="tx1"/>
                </a:solidFill>
                <a:latin typeface="Century Gothic" panose="020B0502020202020204" pitchFamily="34" charset="0"/>
              </a:rPr>
              <a:t>Health workers at the point of care need client-level data to manage visits, track outcomes, and improve quality. Program managers at district, national, and global levels need aggregated indicators to assess performance, guide investment decisions, and report progress.</a:t>
            </a:r>
          </a:p>
        </p:txBody>
      </p:sp>
    </p:spTree>
    <p:extLst>
      <p:ext uri="{BB962C8B-B14F-4D97-AF65-F5344CB8AC3E}">
        <p14:creationId xmlns:p14="http://schemas.microsoft.com/office/powerpoint/2010/main" val="2390127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AF217-6784-80A3-6186-FB2FD4319868}"/>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5C115B64-9155-F54E-45AB-04CF25520FE6}"/>
              </a:ext>
            </a:extLst>
          </p:cNvPr>
          <p:cNvSpPr/>
          <p:nvPr/>
        </p:nvSpPr>
        <p:spPr>
          <a:xfrm>
            <a:off x="489942" y="5032846"/>
            <a:ext cx="11212116" cy="1663300"/>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Ø"/>
            </a:pPr>
            <a:r>
              <a:rPr lang="en-GB" sz="2000" kern="0" dirty="0">
                <a:solidFill>
                  <a:srgbClr val="000000"/>
                </a:solidFill>
                <a:latin typeface="Century Gothic"/>
                <a:cs typeface="Arial"/>
              </a:rPr>
              <a:t>Zambia uses both aggregate and client-level data systems to monitor PrEP service delivery and performance.</a:t>
            </a:r>
          </a:p>
          <a:p>
            <a:pPr marL="342900" indent="-342900">
              <a:buFont typeface="Wingdings" panose="05000000000000000000" pitchFamily="2" charset="2"/>
              <a:buChar char="Ø"/>
            </a:pPr>
            <a:r>
              <a:rPr lang="en-GB" sz="2000" kern="0" dirty="0">
                <a:solidFill>
                  <a:srgbClr val="000000"/>
                </a:solidFill>
                <a:latin typeface="Century Gothic"/>
                <a:cs typeface="Arial"/>
              </a:rPr>
              <a:t>Data is collected at service delivery level using paper-based and electronic systems</a:t>
            </a:r>
          </a:p>
          <a:p>
            <a:pPr marL="342900" indent="-342900">
              <a:buFont typeface="Wingdings" panose="05000000000000000000" pitchFamily="2" charset="2"/>
              <a:buChar char="Ø"/>
            </a:pPr>
            <a:r>
              <a:rPr lang="en-GB" sz="2000" kern="0" dirty="0">
                <a:solidFill>
                  <a:srgbClr val="000000"/>
                </a:solidFill>
                <a:latin typeface="Century Gothic"/>
                <a:cs typeface="Arial"/>
              </a:rPr>
              <a:t>Information is reported through DHIS2 and SmartCare</a:t>
            </a:r>
          </a:p>
          <a:p>
            <a:r>
              <a:rPr lang="en-GB" sz="2000" kern="0" dirty="0">
                <a:solidFill>
                  <a:srgbClr val="000000"/>
                </a:solidFill>
                <a:latin typeface="Century Gothic"/>
                <a:cs typeface="Arial"/>
              </a:rPr>
              <a:t>Together, these systems support routine monitoring, reporting, and program improvement</a:t>
            </a:r>
          </a:p>
        </p:txBody>
      </p:sp>
      <p:sp>
        <p:nvSpPr>
          <p:cNvPr id="7" name="TextBox 6">
            <a:extLst>
              <a:ext uri="{FF2B5EF4-FFF2-40B4-BE49-F238E27FC236}">
                <a16:creationId xmlns:a16="http://schemas.microsoft.com/office/drawing/2014/main" id="{48F6E32F-326A-3F88-39C2-4B678D9CEBD1}"/>
              </a:ext>
            </a:extLst>
          </p:cNvPr>
          <p:cNvSpPr txBox="1"/>
          <p:nvPr/>
        </p:nvSpPr>
        <p:spPr>
          <a:xfrm>
            <a:off x="1401654" y="176485"/>
            <a:ext cx="9535028" cy="1200329"/>
          </a:xfrm>
          <a:prstGeom prst="rect">
            <a:avLst/>
          </a:prstGeom>
          <a:noFill/>
        </p:spPr>
        <p:txBody>
          <a:bodyPr wrap="square">
            <a:spAutoFit/>
          </a:bodyPr>
          <a:lstStyle/>
          <a:p>
            <a:r>
              <a:rPr lang="en-US" sz="3600" dirty="0">
                <a:solidFill>
                  <a:srgbClr val="007E00"/>
                </a:solidFill>
                <a:latin typeface="Century Gothic"/>
                <a:sym typeface="Century Gothic"/>
              </a:rPr>
              <a:t>Zambia PrEP M&amp;E data flow for facility-based implementers </a:t>
            </a:r>
            <a:endParaRPr lang="en-GB" sz="3600" dirty="0">
              <a:solidFill>
                <a:srgbClr val="007E00"/>
              </a:solidFill>
              <a:latin typeface="Century Gothic"/>
              <a:sym typeface="Century Gothic"/>
            </a:endParaRPr>
          </a:p>
        </p:txBody>
      </p:sp>
      <p:sp>
        <p:nvSpPr>
          <p:cNvPr id="9" name="TextBox 8">
            <a:extLst>
              <a:ext uri="{FF2B5EF4-FFF2-40B4-BE49-F238E27FC236}">
                <a16:creationId xmlns:a16="http://schemas.microsoft.com/office/drawing/2014/main" id="{8832605B-5B22-108F-39A9-D68F6C933F8D}"/>
              </a:ext>
            </a:extLst>
          </p:cNvPr>
          <p:cNvSpPr txBox="1"/>
          <p:nvPr/>
        </p:nvSpPr>
        <p:spPr>
          <a:xfrm>
            <a:off x="9323981" y="2253100"/>
            <a:ext cx="631452" cy="461665"/>
          </a:xfrm>
          <a:prstGeom prst="rect">
            <a:avLst/>
          </a:prstGeom>
          <a:noFill/>
        </p:spPr>
        <p:txBody>
          <a:bodyPr wrap="square" rtlCol="0">
            <a:spAutoFit/>
          </a:bodyPr>
          <a:lstStyle/>
          <a:p>
            <a:r>
              <a:rPr lang="en-US" sz="1200" dirty="0">
                <a:solidFill>
                  <a:schemeClr val="bg1"/>
                </a:solidFill>
              </a:rPr>
              <a:t>Partners</a:t>
            </a:r>
            <a:endParaRPr lang="en-ZM" sz="1200" dirty="0">
              <a:solidFill>
                <a:schemeClr val="bg1"/>
              </a:solidFill>
            </a:endParaRPr>
          </a:p>
        </p:txBody>
      </p:sp>
      <p:sp>
        <p:nvSpPr>
          <p:cNvPr id="2" name="Text 2">
            <a:extLst>
              <a:ext uri="{FF2B5EF4-FFF2-40B4-BE49-F238E27FC236}">
                <a16:creationId xmlns:a16="http://schemas.microsoft.com/office/drawing/2014/main" id="{85C883F7-9CA8-FEA5-F0AF-5E4BEC4F3B88}"/>
              </a:ext>
            </a:extLst>
          </p:cNvPr>
          <p:cNvSpPr/>
          <p:nvPr/>
        </p:nvSpPr>
        <p:spPr>
          <a:xfrm>
            <a:off x="1401654" y="1668086"/>
            <a:ext cx="8595360" cy="237744"/>
          </a:xfrm>
          <a:prstGeom prst="rect">
            <a:avLst/>
          </a:prstGeom>
          <a:noFill/>
          <a:ln/>
        </p:spPr>
        <p:txBody>
          <a:bodyPr wrap="square" lIns="0" tIns="0" rIns="0" bIns="0" rtlCol="0" anchor="ctr"/>
          <a:lstStyle/>
          <a:p>
            <a:pPr marL="0" indent="0">
              <a:buNone/>
            </a:pPr>
            <a:r>
              <a:rPr lang="en-US" sz="1600" b="1" dirty="0">
                <a:solidFill>
                  <a:srgbClr val="1A1A8A"/>
                </a:solidFill>
                <a:latin typeface="Trebuchet MS" pitchFamily="34" charset="0"/>
                <a:ea typeface="Trebuchet MS" pitchFamily="34" charset="-122"/>
                <a:cs typeface="Trebuchet MS" pitchFamily="34" charset="-120"/>
              </a:rPr>
              <a:t>PATHWAY A:  Paper-Based Aggregate Reporting</a:t>
            </a:r>
            <a:endParaRPr lang="en-US" sz="1600" dirty="0"/>
          </a:p>
        </p:txBody>
      </p:sp>
      <p:sp>
        <p:nvSpPr>
          <p:cNvPr id="4" name="Shape 3">
            <a:extLst>
              <a:ext uri="{FF2B5EF4-FFF2-40B4-BE49-F238E27FC236}">
                <a16:creationId xmlns:a16="http://schemas.microsoft.com/office/drawing/2014/main" id="{B51066FE-B68B-4B20-8CAC-E3C73825E8FC}"/>
              </a:ext>
            </a:extLst>
          </p:cNvPr>
          <p:cNvSpPr/>
          <p:nvPr/>
        </p:nvSpPr>
        <p:spPr>
          <a:xfrm>
            <a:off x="1401654" y="1960694"/>
            <a:ext cx="2011680" cy="1234324"/>
          </a:xfrm>
          <a:prstGeom prst="rect">
            <a:avLst/>
          </a:prstGeom>
          <a:solidFill>
            <a:srgbClr val="EEF0FA"/>
          </a:solidFill>
          <a:ln w="19050">
            <a:solidFill>
              <a:srgbClr val="1A1A8A"/>
            </a:solidFill>
            <a:prstDash val="solid"/>
          </a:ln>
        </p:spPr>
        <p:txBody>
          <a:bodyPr/>
          <a:lstStyle/>
          <a:p>
            <a:endParaRPr lang="en-ZM" sz="3600"/>
          </a:p>
        </p:txBody>
      </p:sp>
      <p:sp>
        <p:nvSpPr>
          <p:cNvPr id="10" name="Shape 4">
            <a:extLst>
              <a:ext uri="{FF2B5EF4-FFF2-40B4-BE49-F238E27FC236}">
                <a16:creationId xmlns:a16="http://schemas.microsoft.com/office/drawing/2014/main" id="{9E6455AA-0A4A-E3B0-E116-8D0778594420}"/>
              </a:ext>
            </a:extLst>
          </p:cNvPr>
          <p:cNvSpPr/>
          <p:nvPr/>
        </p:nvSpPr>
        <p:spPr>
          <a:xfrm>
            <a:off x="1401654" y="1960694"/>
            <a:ext cx="2011680" cy="256032"/>
          </a:xfrm>
          <a:prstGeom prst="rect">
            <a:avLst/>
          </a:prstGeom>
          <a:solidFill>
            <a:srgbClr val="1A1A8A"/>
          </a:solidFill>
          <a:ln/>
        </p:spPr>
        <p:txBody>
          <a:bodyPr/>
          <a:lstStyle/>
          <a:p>
            <a:endParaRPr lang="en-ZM" sz="3600"/>
          </a:p>
        </p:txBody>
      </p:sp>
      <p:sp>
        <p:nvSpPr>
          <p:cNvPr id="11" name="Text 5">
            <a:extLst>
              <a:ext uri="{FF2B5EF4-FFF2-40B4-BE49-F238E27FC236}">
                <a16:creationId xmlns:a16="http://schemas.microsoft.com/office/drawing/2014/main" id="{8F139B18-2419-CB06-6604-2FC584552E08}"/>
              </a:ext>
            </a:extLst>
          </p:cNvPr>
          <p:cNvSpPr/>
          <p:nvPr/>
        </p:nvSpPr>
        <p:spPr>
          <a:xfrm>
            <a:off x="1456518" y="1960694"/>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PrEP Register</a:t>
            </a:r>
            <a:endParaRPr lang="en-US" sz="1400" dirty="0"/>
          </a:p>
        </p:txBody>
      </p:sp>
      <p:sp>
        <p:nvSpPr>
          <p:cNvPr id="12" name="Text 6">
            <a:extLst>
              <a:ext uri="{FF2B5EF4-FFF2-40B4-BE49-F238E27FC236}">
                <a16:creationId xmlns:a16="http://schemas.microsoft.com/office/drawing/2014/main" id="{D877A914-F61A-6DF2-55BA-C31B3A1BEF05}"/>
              </a:ext>
            </a:extLst>
          </p:cNvPr>
          <p:cNvSpPr/>
          <p:nvPr/>
        </p:nvSpPr>
        <p:spPr>
          <a:xfrm>
            <a:off x="1456518" y="2253302"/>
            <a:ext cx="1901952" cy="768096"/>
          </a:xfrm>
          <a:prstGeom prst="rect">
            <a:avLst/>
          </a:prstGeom>
          <a:noFill/>
          <a:ln/>
        </p:spPr>
        <p:txBody>
          <a:bodyPr wrap="square" lIns="0" tIns="0" rIns="0" bIns="0" rtlCol="0" anchor="t"/>
          <a:lstStyle/>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Paper register at facility</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Records every client visit</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Demographics, product,</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labs, continuation status</a:t>
            </a:r>
            <a:endParaRPr lang="en-US" sz="1200" dirty="0"/>
          </a:p>
        </p:txBody>
      </p:sp>
      <p:sp>
        <p:nvSpPr>
          <p:cNvPr id="13" name="Shape 7">
            <a:extLst>
              <a:ext uri="{FF2B5EF4-FFF2-40B4-BE49-F238E27FC236}">
                <a16:creationId xmlns:a16="http://schemas.microsoft.com/office/drawing/2014/main" id="{118B36B7-3874-5FC3-BE08-F1220C946FD4}"/>
              </a:ext>
            </a:extLst>
          </p:cNvPr>
          <p:cNvSpPr/>
          <p:nvPr/>
        </p:nvSpPr>
        <p:spPr>
          <a:xfrm>
            <a:off x="3486486" y="2408750"/>
            <a:ext cx="310896" cy="201168"/>
          </a:xfrm>
          <a:prstGeom prst="rightArrow">
            <a:avLst/>
          </a:prstGeom>
          <a:solidFill>
            <a:srgbClr val="555555"/>
          </a:solidFill>
          <a:ln/>
        </p:spPr>
        <p:txBody>
          <a:bodyPr/>
          <a:lstStyle/>
          <a:p>
            <a:endParaRPr lang="en-ZM" sz="3600"/>
          </a:p>
        </p:txBody>
      </p:sp>
      <p:sp>
        <p:nvSpPr>
          <p:cNvPr id="14" name="Shape 8">
            <a:extLst>
              <a:ext uri="{FF2B5EF4-FFF2-40B4-BE49-F238E27FC236}">
                <a16:creationId xmlns:a16="http://schemas.microsoft.com/office/drawing/2014/main" id="{6D019F96-602A-20FE-BA00-AB1FB4090210}"/>
              </a:ext>
            </a:extLst>
          </p:cNvPr>
          <p:cNvSpPr/>
          <p:nvPr/>
        </p:nvSpPr>
        <p:spPr>
          <a:xfrm>
            <a:off x="3870534" y="1960694"/>
            <a:ext cx="2011680" cy="1234324"/>
          </a:xfrm>
          <a:prstGeom prst="rect">
            <a:avLst/>
          </a:prstGeom>
          <a:solidFill>
            <a:srgbClr val="EEF0FA"/>
          </a:solidFill>
          <a:ln w="19050">
            <a:solidFill>
              <a:srgbClr val="1A1A8A"/>
            </a:solidFill>
            <a:prstDash val="solid"/>
          </a:ln>
        </p:spPr>
        <p:txBody>
          <a:bodyPr/>
          <a:lstStyle/>
          <a:p>
            <a:endParaRPr lang="en-ZM" sz="3600"/>
          </a:p>
        </p:txBody>
      </p:sp>
      <p:sp>
        <p:nvSpPr>
          <p:cNvPr id="15" name="Shape 9">
            <a:extLst>
              <a:ext uri="{FF2B5EF4-FFF2-40B4-BE49-F238E27FC236}">
                <a16:creationId xmlns:a16="http://schemas.microsoft.com/office/drawing/2014/main" id="{1B67106E-F1E1-1664-6EC6-8808F9961041}"/>
              </a:ext>
            </a:extLst>
          </p:cNvPr>
          <p:cNvSpPr/>
          <p:nvPr/>
        </p:nvSpPr>
        <p:spPr>
          <a:xfrm>
            <a:off x="3870534" y="1960694"/>
            <a:ext cx="2011680" cy="256032"/>
          </a:xfrm>
          <a:prstGeom prst="rect">
            <a:avLst/>
          </a:prstGeom>
          <a:solidFill>
            <a:srgbClr val="1A1A8A"/>
          </a:solidFill>
          <a:ln/>
        </p:spPr>
        <p:txBody>
          <a:bodyPr/>
          <a:lstStyle/>
          <a:p>
            <a:endParaRPr lang="en-ZM" sz="3600"/>
          </a:p>
        </p:txBody>
      </p:sp>
      <p:sp>
        <p:nvSpPr>
          <p:cNvPr id="16" name="Text 10">
            <a:extLst>
              <a:ext uri="{FF2B5EF4-FFF2-40B4-BE49-F238E27FC236}">
                <a16:creationId xmlns:a16="http://schemas.microsoft.com/office/drawing/2014/main" id="{6A5F8965-A56B-3775-B71F-806A2540A29F}"/>
              </a:ext>
            </a:extLst>
          </p:cNvPr>
          <p:cNvSpPr/>
          <p:nvPr/>
        </p:nvSpPr>
        <p:spPr>
          <a:xfrm>
            <a:off x="3925398" y="1960694"/>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HIA-2 Form</a:t>
            </a:r>
            <a:endParaRPr lang="en-US" sz="1400" dirty="0"/>
          </a:p>
        </p:txBody>
      </p:sp>
      <p:sp>
        <p:nvSpPr>
          <p:cNvPr id="17" name="Text 11">
            <a:extLst>
              <a:ext uri="{FF2B5EF4-FFF2-40B4-BE49-F238E27FC236}">
                <a16:creationId xmlns:a16="http://schemas.microsoft.com/office/drawing/2014/main" id="{56679D17-C973-3DED-5108-EEDB41A95509}"/>
              </a:ext>
            </a:extLst>
          </p:cNvPr>
          <p:cNvSpPr/>
          <p:nvPr/>
        </p:nvSpPr>
        <p:spPr>
          <a:xfrm>
            <a:off x="3925398" y="2253302"/>
            <a:ext cx="1901952" cy="768096"/>
          </a:xfrm>
          <a:prstGeom prst="rect">
            <a:avLst/>
          </a:prstGeom>
          <a:noFill/>
          <a:ln/>
        </p:spPr>
        <p:txBody>
          <a:bodyPr wrap="square" lIns="0" tIns="0" rIns="0" bIns="0" rtlCol="0" anchor="t"/>
          <a:lstStyle/>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Monthly summary form</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Health worker tallies totals</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from register by age &amp; sex</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Initiations + Continuations</a:t>
            </a:r>
            <a:endParaRPr lang="en-US" sz="1200" dirty="0"/>
          </a:p>
        </p:txBody>
      </p:sp>
      <p:sp>
        <p:nvSpPr>
          <p:cNvPr id="18" name="Shape 12">
            <a:extLst>
              <a:ext uri="{FF2B5EF4-FFF2-40B4-BE49-F238E27FC236}">
                <a16:creationId xmlns:a16="http://schemas.microsoft.com/office/drawing/2014/main" id="{4790AAC6-D6C9-893B-6C6F-00CC0533C7A1}"/>
              </a:ext>
            </a:extLst>
          </p:cNvPr>
          <p:cNvSpPr/>
          <p:nvPr/>
        </p:nvSpPr>
        <p:spPr>
          <a:xfrm>
            <a:off x="5955366" y="2408750"/>
            <a:ext cx="310896" cy="201168"/>
          </a:xfrm>
          <a:prstGeom prst="rightArrow">
            <a:avLst/>
          </a:prstGeom>
          <a:solidFill>
            <a:srgbClr val="555555"/>
          </a:solidFill>
          <a:ln/>
        </p:spPr>
        <p:txBody>
          <a:bodyPr/>
          <a:lstStyle/>
          <a:p>
            <a:endParaRPr lang="en-ZM" sz="3600"/>
          </a:p>
        </p:txBody>
      </p:sp>
      <p:sp>
        <p:nvSpPr>
          <p:cNvPr id="19" name="Shape 13">
            <a:extLst>
              <a:ext uri="{FF2B5EF4-FFF2-40B4-BE49-F238E27FC236}">
                <a16:creationId xmlns:a16="http://schemas.microsoft.com/office/drawing/2014/main" id="{119F05FD-500E-EA12-791B-19F401AF2C25}"/>
              </a:ext>
            </a:extLst>
          </p:cNvPr>
          <p:cNvSpPr/>
          <p:nvPr/>
        </p:nvSpPr>
        <p:spPr>
          <a:xfrm>
            <a:off x="6339414" y="1960694"/>
            <a:ext cx="2011680" cy="1253948"/>
          </a:xfrm>
          <a:prstGeom prst="rect">
            <a:avLst/>
          </a:prstGeom>
          <a:solidFill>
            <a:srgbClr val="EEF0FA"/>
          </a:solidFill>
          <a:ln w="19050">
            <a:solidFill>
              <a:srgbClr val="1A1A8A"/>
            </a:solidFill>
            <a:prstDash val="solid"/>
          </a:ln>
        </p:spPr>
        <p:txBody>
          <a:bodyPr/>
          <a:lstStyle/>
          <a:p>
            <a:endParaRPr lang="en-ZM" sz="3600"/>
          </a:p>
        </p:txBody>
      </p:sp>
      <p:sp>
        <p:nvSpPr>
          <p:cNvPr id="20" name="Shape 14">
            <a:extLst>
              <a:ext uri="{FF2B5EF4-FFF2-40B4-BE49-F238E27FC236}">
                <a16:creationId xmlns:a16="http://schemas.microsoft.com/office/drawing/2014/main" id="{846BBE6C-8476-7BC1-D8F2-10E45C1A65C0}"/>
              </a:ext>
            </a:extLst>
          </p:cNvPr>
          <p:cNvSpPr/>
          <p:nvPr/>
        </p:nvSpPr>
        <p:spPr>
          <a:xfrm>
            <a:off x="6339414" y="1960694"/>
            <a:ext cx="2011680" cy="256032"/>
          </a:xfrm>
          <a:prstGeom prst="rect">
            <a:avLst/>
          </a:prstGeom>
          <a:solidFill>
            <a:srgbClr val="1A1A8A"/>
          </a:solidFill>
          <a:ln/>
        </p:spPr>
        <p:txBody>
          <a:bodyPr/>
          <a:lstStyle/>
          <a:p>
            <a:endParaRPr lang="en-ZM" sz="3600"/>
          </a:p>
        </p:txBody>
      </p:sp>
      <p:sp>
        <p:nvSpPr>
          <p:cNvPr id="21" name="Text 15">
            <a:extLst>
              <a:ext uri="{FF2B5EF4-FFF2-40B4-BE49-F238E27FC236}">
                <a16:creationId xmlns:a16="http://schemas.microsoft.com/office/drawing/2014/main" id="{FAB83796-6BFD-6407-3BF4-74A084C77B5C}"/>
              </a:ext>
            </a:extLst>
          </p:cNvPr>
          <p:cNvSpPr/>
          <p:nvPr/>
        </p:nvSpPr>
        <p:spPr>
          <a:xfrm>
            <a:off x="6394278" y="1960694"/>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DHIS2 Aggregate</a:t>
            </a:r>
            <a:endParaRPr lang="en-US" sz="1400" dirty="0"/>
          </a:p>
        </p:txBody>
      </p:sp>
      <p:sp>
        <p:nvSpPr>
          <p:cNvPr id="22" name="Text 16">
            <a:extLst>
              <a:ext uri="{FF2B5EF4-FFF2-40B4-BE49-F238E27FC236}">
                <a16:creationId xmlns:a16="http://schemas.microsoft.com/office/drawing/2014/main" id="{92564C6F-DC69-C31B-C41D-02F4CADB0D35}"/>
              </a:ext>
            </a:extLst>
          </p:cNvPr>
          <p:cNvSpPr/>
          <p:nvPr/>
        </p:nvSpPr>
        <p:spPr>
          <a:xfrm>
            <a:off x="6394278" y="2253302"/>
            <a:ext cx="1901952" cy="768096"/>
          </a:xfrm>
          <a:prstGeom prst="rect">
            <a:avLst/>
          </a:prstGeom>
          <a:noFill/>
          <a:ln/>
        </p:spPr>
        <p:txBody>
          <a:bodyPr wrap="square" lIns="0" tIns="0" rIns="0" bIns="0" rtlCol="0" anchor="t"/>
          <a:lstStyle/>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Data entry clerk enters</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HIA-2 totals into DHIS2</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District &amp; national</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dashboards and reports</a:t>
            </a:r>
            <a:endParaRPr lang="en-US" sz="1200" dirty="0"/>
          </a:p>
        </p:txBody>
      </p:sp>
      <p:sp>
        <p:nvSpPr>
          <p:cNvPr id="23" name="Shape 17">
            <a:extLst>
              <a:ext uri="{FF2B5EF4-FFF2-40B4-BE49-F238E27FC236}">
                <a16:creationId xmlns:a16="http://schemas.microsoft.com/office/drawing/2014/main" id="{57B05C0C-32A2-7F65-9396-1E00DC29ACA2}"/>
              </a:ext>
            </a:extLst>
          </p:cNvPr>
          <p:cNvSpPr/>
          <p:nvPr/>
        </p:nvSpPr>
        <p:spPr>
          <a:xfrm>
            <a:off x="8764555" y="2408750"/>
            <a:ext cx="310896" cy="201168"/>
          </a:xfrm>
          <a:prstGeom prst="rightArrow">
            <a:avLst/>
          </a:prstGeom>
          <a:solidFill>
            <a:srgbClr val="555555"/>
          </a:solidFill>
          <a:ln/>
        </p:spPr>
        <p:txBody>
          <a:bodyPr/>
          <a:lstStyle/>
          <a:p>
            <a:endParaRPr lang="en-ZM" sz="3600"/>
          </a:p>
        </p:txBody>
      </p:sp>
      <p:sp>
        <p:nvSpPr>
          <p:cNvPr id="24" name="Text 18">
            <a:extLst>
              <a:ext uri="{FF2B5EF4-FFF2-40B4-BE49-F238E27FC236}">
                <a16:creationId xmlns:a16="http://schemas.microsoft.com/office/drawing/2014/main" id="{9854361C-3F29-91D5-C87D-AE58C80EB48C}"/>
              </a:ext>
            </a:extLst>
          </p:cNvPr>
          <p:cNvSpPr/>
          <p:nvPr/>
        </p:nvSpPr>
        <p:spPr>
          <a:xfrm>
            <a:off x="1401654" y="3505914"/>
            <a:ext cx="8595360" cy="237744"/>
          </a:xfrm>
          <a:prstGeom prst="rect">
            <a:avLst/>
          </a:prstGeom>
          <a:noFill/>
          <a:ln/>
        </p:spPr>
        <p:txBody>
          <a:bodyPr wrap="square" lIns="0" tIns="0" rIns="0" bIns="0" rtlCol="0" anchor="ctr"/>
          <a:lstStyle/>
          <a:p>
            <a:pPr marL="0" indent="0">
              <a:buNone/>
            </a:pPr>
            <a:r>
              <a:rPr lang="en-US" sz="1600" b="1" dirty="0">
                <a:solidFill>
                  <a:srgbClr val="006600"/>
                </a:solidFill>
                <a:latin typeface="Trebuchet MS" pitchFamily="34" charset="0"/>
                <a:ea typeface="Trebuchet MS" pitchFamily="34" charset="-122"/>
                <a:cs typeface="Trebuchet MS" pitchFamily="34" charset="-120"/>
              </a:rPr>
              <a:t>PATHWAY B:  Client-Level Electronic Reporting</a:t>
            </a:r>
            <a:endParaRPr lang="en-US" sz="1600" dirty="0"/>
          </a:p>
        </p:txBody>
      </p:sp>
      <p:sp>
        <p:nvSpPr>
          <p:cNvPr id="25" name="Shape 19">
            <a:extLst>
              <a:ext uri="{FF2B5EF4-FFF2-40B4-BE49-F238E27FC236}">
                <a16:creationId xmlns:a16="http://schemas.microsoft.com/office/drawing/2014/main" id="{9A338E58-CD9B-119C-31CA-18562FED0907}"/>
              </a:ext>
            </a:extLst>
          </p:cNvPr>
          <p:cNvSpPr/>
          <p:nvPr/>
        </p:nvSpPr>
        <p:spPr>
          <a:xfrm>
            <a:off x="1401654" y="3798522"/>
            <a:ext cx="2011680" cy="1179430"/>
          </a:xfrm>
          <a:prstGeom prst="rect">
            <a:avLst/>
          </a:prstGeom>
          <a:solidFill>
            <a:srgbClr val="EEFAEE"/>
          </a:solidFill>
          <a:ln w="19050">
            <a:solidFill>
              <a:srgbClr val="006600"/>
            </a:solidFill>
            <a:prstDash val="solid"/>
          </a:ln>
        </p:spPr>
        <p:txBody>
          <a:bodyPr/>
          <a:lstStyle/>
          <a:p>
            <a:endParaRPr lang="en-ZM" sz="3600"/>
          </a:p>
        </p:txBody>
      </p:sp>
      <p:sp>
        <p:nvSpPr>
          <p:cNvPr id="26" name="Shape 20">
            <a:extLst>
              <a:ext uri="{FF2B5EF4-FFF2-40B4-BE49-F238E27FC236}">
                <a16:creationId xmlns:a16="http://schemas.microsoft.com/office/drawing/2014/main" id="{DCC67387-DDE4-EF24-1CD9-0A0EAB6F2E46}"/>
              </a:ext>
            </a:extLst>
          </p:cNvPr>
          <p:cNvSpPr/>
          <p:nvPr/>
        </p:nvSpPr>
        <p:spPr>
          <a:xfrm>
            <a:off x="1401654" y="3798522"/>
            <a:ext cx="2011680" cy="256032"/>
          </a:xfrm>
          <a:prstGeom prst="rect">
            <a:avLst/>
          </a:prstGeom>
          <a:solidFill>
            <a:srgbClr val="006600"/>
          </a:solidFill>
          <a:ln/>
        </p:spPr>
        <p:txBody>
          <a:bodyPr/>
          <a:lstStyle/>
          <a:p>
            <a:endParaRPr lang="en-ZM" sz="3600"/>
          </a:p>
        </p:txBody>
      </p:sp>
      <p:sp>
        <p:nvSpPr>
          <p:cNvPr id="27" name="Text 21">
            <a:extLst>
              <a:ext uri="{FF2B5EF4-FFF2-40B4-BE49-F238E27FC236}">
                <a16:creationId xmlns:a16="http://schemas.microsoft.com/office/drawing/2014/main" id="{1F69003E-84A4-B4D4-AD92-DCE39B761968}"/>
              </a:ext>
            </a:extLst>
          </p:cNvPr>
          <p:cNvSpPr/>
          <p:nvPr/>
        </p:nvSpPr>
        <p:spPr>
          <a:xfrm>
            <a:off x="1456518" y="3798522"/>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Point of Care</a:t>
            </a:r>
            <a:endParaRPr lang="en-US" sz="1400" dirty="0"/>
          </a:p>
        </p:txBody>
      </p:sp>
      <p:sp>
        <p:nvSpPr>
          <p:cNvPr id="28" name="Text 22">
            <a:extLst>
              <a:ext uri="{FF2B5EF4-FFF2-40B4-BE49-F238E27FC236}">
                <a16:creationId xmlns:a16="http://schemas.microsoft.com/office/drawing/2014/main" id="{E1D4E41D-C1EE-0A96-F7DB-93D55E2EA4A5}"/>
              </a:ext>
            </a:extLst>
          </p:cNvPr>
          <p:cNvSpPr/>
          <p:nvPr/>
        </p:nvSpPr>
        <p:spPr>
          <a:xfrm>
            <a:off x="1456518" y="4091130"/>
            <a:ext cx="1901952" cy="768096"/>
          </a:xfrm>
          <a:prstGeom prst="rect">
            <a:avLst/>
          </a:prstGeom>
          <a:noFill/>
          <a:ln/>
        </p:spPr>
        <p:txBody>
          <a:bodyPr wrap="square" lIns="0" tIns="0" rIns="0" bIns="0" rtlCol="0" anchor="t"/>
          <a:lstStyle/>
          <a:p>
            <a:pPr algn="ctr">
              <a:spcAft>
                <a:spcPts val="200"/>
              </a:spcAft>
            </a:pPr>
            <a:r>
              <a:rPr lang="en-US" sz="1200" dirty="0">
                <a:solidFill>
                  <a:srgbClr val="333333"/>
                </a:solidFill>
                <a:latin typeface="Calibri" pitchFamily="34" charset="0"/>
                <a:ea typeface="Calibri" pitchFamily="34" charset="-122"/>
                <a:cs typeface="Calibri" pitchFamily="34" charset="-120"/>
              </a:rPr>
              <a:t>Health care worker records</a:t>
            </a:r>
            <a:endParaRPr lang="en-US" sz="1200" dirty="0"/>
          </a:p>
          <a:p>
            <a:pPr algn="ctr">
              <a:spcAft>
                <a:spcPts val="200"/>
              </a:spcAft>
            </a:pPr>
            <a:r>
              <a:rPr lang="en-US" sz="1200" dirty="0">
                <a:solidFill>
                  <a:srgbClr val="333333"/>
                </a:solidFill>
                <a:latin typeface="Calibri" pitchFamily="34" charset="0"/>
                <a:ea typeface="Calibri" pitchFamily="34" charset="-122"/>
                <a:cs typeface="Calibri" pitchFamily="34" charset="-120"/>
              </a:rPr>
              <a:t>each visit on paper PrEP</a:t>
            </a:r>
            <a:endParaRPr lang="en-US" sz="1200" dirty="0"/>
          </a:p>
          <a:p>
            <a:pPr algn="ctr">
              <a:spcAft>
                <a:spcPts val="200"/>
              </a:spcAft>
            </a:pPr>
            <a:r>
              <a:rPr lang="en-US" sz="1200" dirty="0">
                <a:solidFill>
                  <a:srgbClr val="333333"/>
                </a:solidFill>
                <a:latin typeface="Calibri" pitchFamily="34" charset="0"/>
                <a:ea typeface="Calibri" pitchFamily="34" charset="-122"/>
                <a:cs typeface="Calibri" pitchFamily="34" charset="-120"/>
              </a:rPr>
              <a:t>Client Forms. Data clerk</a:t>
            </a:r>
            <a:endParaRPr lang="en-US" sz="1200" dirty="0"/>
          </a:p>
          <a:p>
            <a:pPr algn="ctr">
              <a:spcAft>
                <a:spcPts val="200"/>
              </a:spcAft>
            </a:pPr>
            <a:r>
              <a:rPr lang="en-US" sz="1200" dirty="0">
                <a:solidFill>
                  <a:srgbClr val="333333"/>
                </a:solidFill>
                <a:latin typeface="Calibri" pitchFamily="34" charset="0"/>
                <a:ea typeface="Calibri" pitchFamily="34" charset="-122"/>
                <a:cs typeface="Calibri" pitchFamily="34" charset="-120"/>
              </a:rPr>
              <a:t>enters into DHIS2 Tracker</a:t>
            </a:r>
            <a:endParaRPr lang="en-US" sz="1200" dirty="0"/>
          </a:p>
          <a:p>
            <a:pPr marL="0" indent="0" algn="ctr">
              <a:spcAft>
                <a:spcPts val="200"/>
              </a:spcAft>
              <a:buNone/>
            </a:pPr>
            <a:endParaRPr lang="en-US" sz="1200" dirty="0"/>
          </a:p>
        </p:txBody>
      </p:sp>
      <p:sp>
        <p:nvSpPr>
          <p:cNvPr id="29" name="Shape 23">
            <a:extLst>
              <a:ext uri="{FF2B5EF4-FFF2-40B4-BE49-F238E27FC236}">
                <a16:creationId xmlns:a16="http://schemas.microsoft.com/office/drawing/2014/main" id="{9B2A903F-93FA-ADD8-C1A9-1DC94A245C6A}"/>
              </a:ext>
            </a:extLst>
          </p:cNvPr>
          <p:cNvSpPr/>
          <p:nvPr/>
        </p:nvSpPr>
        <p:spPr>
          <a:xfrm>
            <a:off x="3486486" y="4246578"/>
            <a:ext cx="310896" cy="201168"/>
          </a:xfrm>
          <a:prstGeom prst="rightArrow">
            <a:avLst/>
          </a:prstGeom>
          <a:solidFill>
            <a:srgbClr val="555555"/>
          </a:solidFill>
          <a:ln/>
        </p:spPr>
        <p:txBody>
          <a:bodyPr/>
          <a:lstStyle/>
          <a:p>
            <a:endParaRPr lang="en-ZM" sz="3600"/>
          </a:p>
        </p:txBody>
      </p:sp>
      <p:sp>
        <p:nvSpPr>
          <p:cNvPr id="30" name="Shape 24">
            <a:extLst>
              <a:ext uri="{FF2B5EF4-FFF2-40B4-BE49-F238E27FC236}">
                <a16:creationId xmlns:a16="http://schemas.microsoft.com/office/drawing/2014/main" id="{BB3B382A-2B2B-C58D-0D9C-76A04B414813}"/>
              </a:ext>
            </a:extLst>
          </p:cNvPr>
          <p:cNvSpPr/>
          <p:nvPr/>
        </p:nvSpPr>
        <p:spPr>
          <a:xfrm>
            <a:off x="3870534" y="3798522"/>
            <a:ext cx="2011680" cy="1179430"/>
          </a:xfrm>
          <a:prstGeom prst="rect">
            <a:avLst/>
          </a:prstGeom>
          <a:solidFill>
            <a:srgbClr val="EEFAEE"/>
          </a:solidFill>
          <a:ln w="19050">
            <a:solidFill>
              <a:srgbClr val="006600"/>
            </a:solidFill>
            <a:prstDash val="solid"/>
          </a:ln>
        </p:spPr>
        <p:txBody>
          <a:bodyPr/>
          <a:lstStyle/>
          <a:p>
            <a:endParaRPr lang="en-ZM" sz="3600"/>
          </a:p>
        </p:txBody>
      </p:sp>
      <p:sp>
        <p:nvSpPr>
          <p:cNvPr id="31" name="Shape 25">
            <a:extLst>
              <a:ext uri="{FF2B5EF4-FFF2-40B4-BE49-F238E27FC236}">
                <a16:creationId xmlns:a16="http://schemas.microsoft.com/office/drawing/2014/main" id="{39404F13-5347-17E8-C6C5-F0613BB1790F}"/>
              </a:ext>
            </a:extLst>
          </p:cNvPr>
          <p:cNvSpPr/>
          <p:nvPr/>
        </p:nvSpPr>
        <p:spPr>
          <a:xfrm>
            <a:off x="3870534" y="3798522"/>
            <a:ext cx="2011680" cy="256032"/>
          </a:xfrm>
          <a:prstGeom prst="rect">
            <a:avLst/>
          </a:prstGeom>
          <a:solidFill>
            <a:srgbClr val="006600"/>
          </a:solidFill>
          <a:ln/>
        </p:spPr>
        <p:txBody>
          <a:bodyPr/>
          <a:lstStyle/>
          <a:p>
            <a:endParaRPr lang="en-ZM" sz="3600"/>
          </a:p>
        </p:txBody>
      </p:sp>
      <p:sp>
        <p:nvSpPr>
          <p:cNvPr id="32" name="Text 26">
            <a:extLst>
              <a:ext uri="{FF2B5EF4-FFF2-40B4-BE49-F238E27FC236}">
                <a16:creationId xmlns:a16="http://schemas.microsoft.com/office/drawing/2014/main" id="{4964FBFC-AC8C-54E6-5A66-2BF4A6A060C9}"/>
              </a:ext>
            </a:extLst>
          </p:cNvPr>
          <p:cNvSpPr/>
          <p:nvPr/>
        </p:nvSpPr>
        <p:spPr>
          <a:xfrm>
            <a:off x="3925398" y="3798522"/>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DHIS2 Tracker</a:t>
            </a:r>
            <a:endParaRPr lang="en-US" sz="1400" dirty="0"/>
          </a:p>
        </p:txBody>
      </p:sp>
      <p:sp>
        <p:nvSpPr>
          <p:cNvPr id="33" name="Text 27">
            <a:extLst>
              <a:ext uri="{FF2B5EF4-FFF2-40B4-BE49-F238E27FC236}">
                <a16:creationId xmlns:a16="http://schemas.microsoft.com/office/drawing/2014/main" id="{777C1C2D-219E-3142-2109-2BBAC5E8646D}"/>
              </a:ext>
            </a:extLst>
          </p:cNvPr>
          <p:cNvSpPr/>
          <p:nvPr/>
        </p:nvSpPr>
        <p:spPr>
          <a:xfrm>
            <a:off x="3925398" y="4091130"/>
            <a:ext cx="1901952" cy="768096"/>
          </a:xfrm>
          <a:prstGeom prst="rect">
            <a:avLst/>
          </a:prstGeom>
          <a:noFill/>
          <a:ln/>
        </p:spPr>
        <p:txBody>
          <a:bodyPr wrap="square" lIns="0" tIns="0" rIns="0" bIns="0" rtlCol="0" anchor="t"/>
          <a:lstStyle/>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Client-level database</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Individual visit records</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PrEP type &amp; quantity,</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labs, pregnancy, outcomes</a:t>
            </a:r>
            <a:endParaRPr lang="en-US" sz="1200" dirty="0"/>
          </a:p>
        </p:txBody>
      </p:sp>
      <p:sp>
        <p:nvSpPr>
          <p:cNvPr id="34" name="Shape 28">
            <a:extLst>
              <a:ext uri="{FF2B5EF4-FFF2-40B4-BE49-F238E27FC236}">
                <a16:creationId xmlns:a16="http://schemas.microsoft.com/office/drawing/2014/main" id="{33A0D282-2D56-8375-B1E2-744D33D54709}"/>
              </a:ext>
            </a:extLst>
          </p:cNvPr>
          <p:cNvSpPr/>
          <p:nvPr/>
        </p:nvSpPr>
        <p:spPr>
          <a:xfrm>
            <a:off x="5955366" y="4246578"/>
            <a:ext cx="310896" cy="201168"/>
          </a:xfrm>
          <a:prstGeom prst="rightArrow">
            <a:avLst/>
          </a:prstGeom>
          <a:solidFill>
            <a:srgbClr val="555555"/>
          </a:solidFill>
          <a:ln/>
        </p:spPr>
        <p:txBody>
          <a:bodyPr/>
          <a:lstStyle/>
          <a:p>
            <a:endParaRPr lang="en-ZM" sz="3600"/>
          </a:p>
        </p:txBody>
      </p:sp>
      <p:sp>
        <p:nvSpPr>
          <p:cNvPr id="35" name="Shape 29">
            <a:extLst>
              <a:ext uri="{FF2B5EF4-FFF2-40B4-BE49-F238E27FC236}">
                <a16:creationId xmlns:a16="http://schemas.microsoft.com/office/drawing/2014/main" id="{DC535163-57D8-EB0D-B33B-5A0E8868CD23}"/>
              </a:ext>
            </a:extLst>
          </p:cNvPr>
          <p:cNvSpPr/>
          <p:nvPr/>
        </p:nvSpPr>
        <p:spPr>
          <a:xfrm>
            <a:off x="6339414" y="3798522"/>
            <a:ext cx="2011680" cy="1179430"/>
          </a:xfrm>
          <a:prstGeom prst="rect">
            <a:avLst/>
          </a:prstGeom>
          <a:solidFill>
            <a:srgbClr val="EEFAEE"/>
          </a:solidFill>
          <a:ln w="19050">
            <a:solidFill>
              <a:srgbClr val="006600"/>
            </a:solidFill>
            <a:prstDash val="solid"/>
          </a:ln>
        </p:spPr>
        <p:txBody>
          <a:bodyPr/>
          <a:lstStyle/>
          <a:p>
            <a:endParaRPr lang="en-ZM" sz="3600"/>
          </a:p>
        </p:txBody>
      </p:sp>
      <p:sp>
        <p:nvSpPr>
          <p:cNvPr id="36" name="Shape 30">
            <a:extLst>
              <a:ext uri="{FF2B5EF4-FFF2-40B4-BE49-F238E27FC236}">
                <a16:creationId xmlns:a16="http://schemas.microsoft.com/office/drawing/2014/main" id="{80B69099-B054-734E-D47D-66DE17E75E0A}"/>
              </a:ext>
            </a:extLst>
          </p:cNvPr>
          <p:cNvSpPr/>
          <p:nvPr/>
        </p:nvSpPr>
        <p:spPr>
          <a:xfrm>
            <a:off x="6339414" y="3798522"/>
            <a:ext cx="2011680" cy="256032"/>
          </a:xfrm>
          <a:prstGeom prst="rect">
            <a:avLst/>
          </a:prstGeom>
          <a:solidFill>
            <a:srgbClr val="006600"/>
          </a:solidFill>
          <a:ln/>
        </p:spPr>
        <p:txBody>
          <a:bodyPr/>
          <a:lstStyle/>
          <a:p>
            <a:endParaRPr lang="en-ZM" sz="3600"/>
          </a:p>
        </p:txBody>
      </p:sp>
      <p:sp>
        <p:nvSpPr>
          <p:cNvPr id="37" name="Text 31">
            <a:extLst>
              <a:ext uri="{FF2B5EF4-FFF2-40B4-BE49-F238E27FC236}">
                <a16:creationId xmlns:a16="http://schemas.microsoft.com/office/drawing/2014/main" id="{ACB47D51-B5A0-DE44-223F-153BFBBE6912}"/>
              </a:ext>
            </a:extLst>
          </p:cNvPr>
          <p:cNvSpPr/>
          <p:nvPr/>
        </p:nvSpPr>
        <p:spPr>
          <a:xfrm>
            <a:off x="6394278" y="3798522"/>
            <a:ext cx="1901952"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Auto-Aggregation</a:t>
            </a:r>
            <a:endParaRPr lang="en-US" sz="1400" dirty="0"/>
          </a:p>
        </p:txBody>
      </p:sp>
      <p:sp>
        <p:nvSpPr>
          <p:cNvPr id="38" name="Text 32">
            <a:extLst>
              <a:ext uri="{FF2B5EF4-FFF2-40B4-BE49-F238E27FC236}">
                <a16:creationId xmlns:a16="http://schemas.microsoft.com/office/drawing/2014/main" id="{56D1CCB7-7D21-DBBE-3AA4-5F15F7491E91}"/>
              </a:ext>
            </a:extLst>
          </p:cNvPr>
          <p:cNvSpPr/>
          <p:nvPr/>
        </p:nvSpPr>
        <p:spPr>
          <a:xfrm>
            <a:off x="6394278" y="4091130"/>
            <a:ext cx="1901952" cy="768096"/>
          </a:xfrm>
          <a:prstGeom prst="rect">
            <a:avLst/>
          </a:prstGeom>
          <a:noFill/>
          <a:ln/>
        </p:spPr>
        <p:txBody>
          <a:bodyPr wrap="square" lIns="0" tIns="0" rIns="0" bIns="0" rtlCol="0" anchor="t"/>
          <a:lstStyle/>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System calculates totals</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automatically from</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client records — PYP,</a:t>
            </a:r>
            <a:endParaRPr lang="en-US" sz="1200" dirty="0"/>
          </a:p>
          <a:p>
            <a:pPr marL="0" indent="0" algn="ctr">
              <a:spcAft>
                <a:spcPts val="200"/>
              </a:spcAft>
              <a:buNone/>
            </a:pPr>
            <a:r>
              <a:rPr lang="en-US" sz="1200" dirty="0">
                <a:solidFill>
                  <a:srgbClr val="333333"/>
                </a:solidFill>
                <a:latin typeface="Calibri" pitchFamily="34" charset="0"/>
                <a:ea typeface="Calibri" pitchFamily="34" charset="-122"/>
                <a:cs typeface="Calibri" pitchFamily="34" charset="-120"/>
              </a:rPr>
              <a:t>volumes, indicators</a:t>
            </a:r>
            <a:endParaRPr lang="en-US" sz="1200" dirty="0"/>
          </a:p>
        </p:txBody>
      </p:sp>
      <p:sp>
        <p:nvSpPr>
          <p:cNvPr id="39" name="Shape 33">
            <a:extLst>
              <a:ext uri="{FF2B5EF4-FFF2-40B4-BE49-F238E27FC236}">
                <a16:creationId xmlns:a16="http://schemas.microsoft.com/office/drawing/2014/main" id="{99E2144A-9B98-95C9-FE69-E5A18052835C}"/>
              </a:ext>
            </a:extLst>
          </p:cNvPr>
          <p:cNvSpPr/>
          <p:nvPr/>
        </p:nvSpPr>
        <p:spPr>
          <a:xfrm>
            <a:off x="8764555" y="4246578"/>
            <a:ext cx="310896" cy="201168"/>
          </a:xfrm>
          <a:prstGeom prst="rightArrow">
            <a:avLst/>
          </a:prstGeom>
          <a:solidFill>
            <a:srgbClr val="555555"/>
          </a:solidFill>
          <a:ln/>
        </p:spPr>
        <p:txBody>
          <a:bodyPr/>
          <a:lstStyle/>
          <a:p>
            <a:endParaRPr lang="en-ZM" sz="3600"/>
          </a:p>
        </p:txBody>
      </p:sp>
      <p:sp>
        <p:nvSpPr>
          <p:cNvPr id="40" name="Shape 34">
            <a:extLst>
              <a:ext uri="{FF2B5EF4-FFF2-40B4-BE49-F238E27FC236}">
                <a16:creationId xmlns:a16="http://schemas.microsoft.com/office/drawing/2014/main" id="{740F85CB-B885-30A7-1AC0-2B2854445033}"/>
              </a:ext>
            </a:extLst>
          </p:cNvPr>
          <p:cNvSpPr/>
          <p:nvPr/>
        </p:nvSpPr>
        <p:spPr>
          <a:xfrm>
            <a:off x="9316717" y="1979011"/>
            <a:ext cx="1280160" cy="2979345"/>
          </a:xfrm>
          <a:prstGeom prst="rect">
            <a:avLst/>
          </a:prstGeom>
          <a:solidFill>
            <a:srgbClr val="FFF8E1"/>
          </a:solidFill>
          <a:ln w="22860">
            <a:solidFill>
              <a:srgbClr val="B8860B"/>
            </a:solidFill>
            <a:prstDash val="solid"/>
          </a:ln>
        </p:spPr>
        <p:txBody>
          <a:bodyPr/>
          <a:lstStyle/>
          <a:p>
            <a:endParaRPr lang="en-ZM" sz="3600"/>
          </a:p>
        </p:txBody>
      </p:sp>
      <p:sp>
        <p:nvSpPr>
          <p:cNvPr id="41" name="Shape 35">
            <a:extLst>
              <a:ext uri="{FF2B5EF4-FFF2-40B4-BE49-F238E27FC236}">
                <a16:creationId xmlns:a16="http://schemas.microsoft.com/office/drawing/2014/main" id="{309587B5-E8AA-EE17-F4E4-5B6719C8E855}"/>
              </a:ext>
            </a:extLst>
          </p:cNvPr>
          <p:cNvSpPr/>
          <p:nvPr/>
        </p:nvSpPr>
        <p:spPr>
          <a:xfrm>
            <a:off x="9316717" y="1979012"/>
            <a:ext cx="1280160" cy="256032"/>
          </a:xfrm>
          <a:prstGeom prst="rect">
            <a:avLst/>
          </a:prstGeom>
          <a:solidFill>
            <a:srgbClr val="B8860B"/>
          </a:solidFill>
          <a:ln/>
        </p:spPr>
        <p:txBody>
          <a:bodyPr/>
          <a:lstStyle/>
          <a:p>
            <a:endParaRPr lang="en-ZM" sz="3600"/>
          </a:p>
        </p:txBody>
      </p:sp>
      <p:sp>
        <p:nvSpPr>
          <p:cNvPr id="42" name="Text 36">
            <a:extLst>
              <a:ext uri="{FF2B5EF4-FFF2-40B4-BE49-F238E27FC236}">
                <a16:creationId xmlns:a16="http://schemas.microsoft.com/office/drawing/2014/main" id="{768BFCFA-46B7-C2A6-76EB-97673C707DF6}"/>
              </a:ext>
            </a:extLst>
          </p:cNvPr>
          <p:cNvSpPr/>
          <p:nvPr/>
        </p:nvSpPr>
        <p:spPr>
          <a:xfrm>
            <a:off x="9353293" y="1979012"/>
            <a:ext cx="1207008" cy="256032"/>
          </a:xfrm>
          <a:prstGeom prst="rect">
            <a:avLst/>
          </a:prstGeom>
          <a:noFill/>
          <a:ln/>
        </p:spPr>
        <p:txBody>
          <a:bodyPr wrap="square" lIns="0" tIns="0" rIns="0" bIns="0" rtlCol="0" anchor="ctr"/>
          <a:lstStyle/>
          <a:p>
            <a:pPr marL="0" indent="0" algn="ctr">
              <a:buNone/>
            </a:pPr>
            <a:r>
              <a:rPr lang="en-US" sz="1400" b="1" dirty="0">
                <a:solidFill>
                  <a:srgbClr val="FFFFFF"/>
                </a:solidFill>
                <a:latin typeface="Trebuchet MS" pitchFamily="34" charset="0"/>
                <a:ea typeface="Trebuchet MS" pitchFamily="34" charset="-122"/>
                <a:cs typeface="Trebuchet MS" pitchFamily="34" charset="-120"/>
              </a:rPr>
              <a:t>National</a:t>
            </a:r>
            <a:endParaRPr lang="en-US" sz="1400" dirty="0"/>
          </a:p>
        </p:txBody>
      </p:sp>
      <p:sp>
        <p:nvSpPr>
          <p:cNvPr id="43" name="Text 37">
            <a:extLst>
              <a:ext uri="{FF2B5EF4-FFF2-40B4-BE49-F238E27FC236}">
                <a16:creationId xmlns:a16="http://schemas.microsoft.com/office/drawing/2014/main" id="{0B2BA7C3-FDA4-E494-9C88-9D3E5DA493E0}"/>
              </a:ext>
            </a:extLst>
          </p:cNvPr>
          <p:cNvSpPr/>
          <p:nvPr/>
        </p:nvSpPr>
        <p:spPr>
          <a:xfrm>
            <a:off x="9353293" y="2271620"/>
            <a:ext cx="1207008" cy="2487168"/>
          </a:xfrm>
          <a:prstGeom prst="rect">
            <a:avLst/>
          </a:prstGeom>
          <a:noFill/>
          <a:ln/>
        </p:spPr>
        <p:txBody>
          <a:bodyPr wrap="square" lIns="0" tIns="0" rIns="0" bIns="0" rtlCol="0" anchor="t"/>
          <a:lstStyle/>
          <a:p>
            <a:pPr marL="0" indent="0" algn="ctr">
              <a:buNone/>
            </a:pPr>
            <a:r>
              <a:rPr lang="en-US" sz="1200" b="1" dirty="0">
                <a:solidFill>
                  <a:srgbClr val="333333"/>
                </a:solidFill>
                <a:latin typeface="Calibri" pitchFamily="34" charset="0"/>
                <a:ea typeface="Calibri" pitchFamily="34" charset="-122"/>
                <a:cs typeface="Calibri" pitchFamily="34" charset="-120"/>
              </a:rPr>
              <a:t>Both pathways</a:t>
            </a:r>
            <a:endParaRPr lang="en-US" sz="1200" dirty="0"/>
          </a:p>
          <a:p>
            <a:pPr marL="0" indent="0" algn="ctr">
              <a:buNone/>
            </a:pPr>
            <a:r>
              <a:rPr lang="en-US" sz="1200" b="1" dirty="0">
                <a:solidFill>
                  <a:srgbClr val="333333"/>
                </a:solidFill>
                <a:latin typeface="Calibri" pitchFamily="34" charset="0"/>
                <a:ea typeface="Calibri" pitchFamily="34" charset="-122"/>
                <a:cs typeface="Calibri" pitchFamily="34" charset="-120"/>
              </a:rPr>
              <a:t>feed into:</a:t>
            </a:r>
            <a:endParaRPr lang="en-US" sz="1200" dirty="0"/>
          </a:p>
          <a:p>
            <a:pPr marL="0" indent="0" algn="ctr">
              <a:buNone/>
            </a:pP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National</a:t>
            </a: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dashboards</a:t>
            </a:r>
            <a:endParaRPr lang="en-US" sz="1200" dirty="0"/>
          </a:p>
          <a:p>
            <a:pPr marL="0" indent="0" algn="ctr">
              <a:buNone/>
            </a:pP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Program</a:t>
            </a: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reviews</a:t>
            </a:r>
            <a:endParaRPr lang="en-US" sz="1200" dirty="0"/>
          </a:p>
          <a:p>
            <a:pPr marL="0" indent="0" algn="ctr">
              <a:buNone/>
            </a:pP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Donor</a:t>
            </a: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reporting</a:t>
            </a:r>
            <a:endParaRPr lang="en-US" sz="1200" dirty="0"/>
          </a:p>
          <a:p>
            <a:pPr marL="0" indent="0" algn="ctr">
              <a:buNone/>
            </a:pP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Forecasting</a:t>
            </a:r>
            <a:endParaRPr lang="en-US" sz="1200" dirty="0"/>
          </a:p>
          <a:p>
            <a:pPr marL="0" indent="0" algn="ctr">
              <a:buNone/>
            </a:pPr>
            <a:r>
              <a:rPr lang="en-US" sz="1200" dirty="0">
                <a:solidFill>
                  <a:srgbClr val="333333"/>
                </a:solidFill>
                <a:latin typeface="Calibri" pitchFamily="34" charset="0"/>
                <a:ea typeface="Calibri" pitchFamily="34" charset="-122"/>
                <a:cs typeface="Calibri" pitchFamily="34" charset="-120"/>
              </a:rPr>
              <a:t>&amp; planning</a:t>
            </a:r>
            <a:endParaRPr lang="en-US" sz="1200" dirty="0"/>
          </a:p>
        </p:txBody>
      </p:sp>
    </p:spTree>
    <p:extLst>
      <p:ext uri="{BB962C8B-B14F-4D97-AF65-F5344CB8AC3E}">
        <p14:creationId xmlns:p14="http://schemas.microsoft.com/office/powerpoint/2010/main" val="2057904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AD95D-9978-194F-607C-418F893B1C80}"/>
            </a:ext>
          </a:extLst>
        </p:cNvPr>
        <p:cNvGrpSpPr/>
        <p:nvPr/>
      </p:nvGrpSpPr>
      <p:grpSpPr>
        <a:xfrm>
          <a:off x="0" y="0"/>
          <a:ext cx="0" cy="0"/>
          <a:chOff x="0" y="0"/>
          <a:chExt cx="0" cy="0"/>
        </a:xfrm>
      </p:grpSpPr>
      <p:sp>
        <p:nvSpPr>
          <p:cNvPr id="3" name="Google Shape;351;p22">
            <a:extLst>
              <a:ext uri="{FF2B5EF4-FFF2-40B4-BE49-F238E27FC236}">
                <a16:creationId xmlns:a16="http://schemas.microsoft.com/office/drawing/2014/main" id="{D0288F6C-FA25-15EF-70A3-3442A549D124}"/>
              </a:ext>
            </a:extLst>
          </p:cNvPr>
          <p:cNvSpPr txBox="1"/>
          <p:nvPr/>
        </p:nvSpPr>
        <p:spPr>
          <a:xfrm>
            <a:off x="6903218" y="1337596"/>
            <a:ext cx="4923692" cy="5699559"/>
          </a:xfrm>
          <a:prstGeom prst="rect">
            <a:avLst/>
          </a:prstGeom>
          <a:noFill/>
          <a:ln>
            <a:noFill/>
          </a:ln>
        </p:spPr>
        <p:txBody>
          <a:bodyPr spcFirstLastPara="1" wrap="square" lIns="633975" tIns="446450" rIns="633975" bIns="152450" anchor="t" anchorCtr="0">
            <a:noAutofit/>
          </a:bodyPr>
          <a:lstStyle/>
          <a:p>
            <a:pPr marL="204193" lvl="1" indent="-53952">
              <a:lnSpc>
                <a:spcPct val="90000"/>
              </a:lnSpc>
              <a:buClr>
                <a:srgbClr val="92D050"/>
              </a:buClr>
              <a:buSzPts val="2366"/>
              <a:defRPr/>
            </a:pPr>
            <a:r>
              <a:rPr lang="en-GB" sz="2800" dirty="0">
                <a:latin typeface="Century Gothic" panose="020B0502020202020204" pitchFamily="34" charset="0"/>
              </a:rPr>
              <a:t>The PrEP Register is the primary paper tool at facility level that tracks each client's entire PrEP journey — from initiation to continuation or discontinuation, and feeds into monthly aggregate reporting</a:t>
            </a:r>
            <a:endParaRPr kumimoji="0" sz="24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Arial"/>
            </a:endParaRPr>
          </a:p>
        </p:txBody>
      </p:sp>
      <p:sp>
        <p:nvSpPr>
          <p:cNvPr id="4" name="Slide Number Placeholder 4">
            <a:extLst>
              <a:ext uri="{FF2B5EF4-FFF2-40B4-BE49-F238E27FC236}">
                <a16:creationId xmlns:a16="http://schemas.microsoft.com/office/drawing/2014/main" id="{D824EBA1-2DD3-0907-DB38-83B0FDBEE64B}"/>
              </a:ext>
            </a:extLst>
          </p:cNvPr>
          <p:cNvSpPr txBox="1">
            <a:spLocks/>
          </p:cNvSpPr>
          <p:nvPr/>
        </p:nvSpPr>
        <p:spPr>
          <a:xfrm>
            <a:off x="8805909" y="6427162"/>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15</a:t>
            </a:fld>
            <a:endParaRPr lang="en-US" dirty="0"/>
          </a:p>
        </p:txBody>
      </p:sp>
      <p:sp>
        <p:nvSpPr>
          <p:cNvPr id="2" name="Title 1">
            <a:extLst>
              <a:ext uri="{FF2B5EF4-FFF2-40B4-BE49-F238E27FC236}">
                <a16:creationId xmlns:a16="http://schemas.microsoft.com/office/drawing/2014/main" id="{AAF3E8EB-C140-6228-82BD-4CFBEB8EB8D7}"/>
              </a:ext>
            </a:extLst>
          </p:cNvPr>
          <p:cNvSpPr>
            <a:spLocks noGrp="1"/>
          </p:cNvSpPr>
          <p:nvPr>
            <p:ph type="title"/>
          </p:nvPr>
        </p:nvSpPr>
        <p:spPr>
          <a:xfrm>
            <a:off x="624895" y="201752"/>
            <a:ext cx="10656888" cy="1090044"/>
          </a:xfrm>
        </p:spPr>
        <p:txBody>
          <a:bodyPr/>
          <a:lstStyle/>
          <a:p>
            <a:r>
              <a:rPr lang="en-US" sz="5400" dirty="0"/>
              <a:t>PrEP Register</a:t>
            </a:r>
            <a:endParaRPr lang="en-GB" sz="5400" b="1" dirty="0">
              <a:ea typeface="Calibri"/>
              <a:cs typeface="Calibri"/>
            </a:endParaRPr>
          </a:p>
        </p:txBody>
      </p:sp>
      <p:sp>
        <p:nvSpPr>
          <p:cNvPr id="6" name="Slide Number Placeholder 4">
            <a:extLst>
              <a:ext uri="{FF2B5EF4-FFF2-40B4-BE49-F238E27FC236}">
                <a16:creationId xmlns:a16="http://schemas.microsoft.com/office/drawing/2014/main" id="{E3B65CEB-699B-DDC2-A28D-F04E4916FA82}"/>
              </a:ext>
            </a:extLst>
          </p:cNvPr>
          <p:cNvSpPr txBox="1">
            <a:spLocks/>
          </p:cNvSpPr>
          <p:nvPr/>
        </p:nvSpPr>
        <p:spPr>
          <a:xfrm>
            <a:off x="8610600" y="6356350"/>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06B97FA0-9E31-4DD1-ADE4-55A167D4434F}" type="slidenum">
              <a:rPr lang="en-US" sz="1200" smtClean="0">
                <a:solidFill>
                  <a:prstClr val="white"/>
                </a:solidFill>
                <a:latin typeface="Arial" panose="020B0604020202020204" pitchFamily="34" charset="0"/>
                <a:cs typeface="Arial" panose="020B0604020202020204" pitchFamily="34" charset="0"/>
              </a:rPr>
              <a:pPr algn="r">
                <a:defRPr/>
              </a:pPr>
              <a:t>15</a:t>
            </a:fld>
            <a:endParaRPr lang="en-US" sz="1200" dirty="0">
              <a:solidFill>
                <a:prstClr val="white"/>
              </a:solidFill>
              <a:latin typeface="Arial" panose="020B0604020202020204" pitchFamily="34" charset="0"/>
              <a:cs typeface="Arial" panose="020B0604020202020204" pitchFamily="34" charset="0"/>
            </a:endParaRPr>
          </a:p>
        </p:txBody>
      </p:sp>
      <p:sp>
        <p:nvSpPr>
          <p:cNvPr id="7" name="Rectangle 2">
            <a:extLst>
              <a:ext uri="{FF2B5EF4-FFF2-40B4-BE49-F238E27FC236}">
                <a16:creationId xmlns:a16="http://schemas.microsoft.com/office/drawing/2014/main" id="{04E2F7CE-C8C6-E250-7567-F4FC9A16795A}"/>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BCE70B1F-C51D-66FC-5AC9-84F0B6975611}"/>
              </a:ext>
            </a:extLst>
          </p:cNvPr>
          <p:cNvPicPr>
            <a:picLocks noChangeAspect="1"/>
          </p:cNvPicPr>
          <p:nvPr/>
        </p:nvPicPr>
        <p:blipFill>
          <a:blip r:embed="rId2"/>
          <a:stretch>
            <a:fillRect/>
          </a:stretch>
        </p:blipFill>
        <p:spPr>
          <a:xfrm>
            <a:off x="449469" y="1676000"/>
            <a:ext cx="6096000" cy="2742846"/>
          </a:xfrm>
          <a:prstGeom prst="rect">
            <a:avLst/>
          </a:prstGeom>
          <a:effectLst>
            <a:outerShdw blurRad="190500" dist="38100" dir="2700000" sx="101000" sy="101000" algn="tl" rotWithShape="0">
              <a:prstClr val="black">
                <a:alpha val="35000"/>
              </a:prstClr>
            </a:outerShdw>
          </a:effectLst>
        </p:spPr>
      </p:pic>
      <p:pic>
        <p:nvPicPr>
          <p:cNvPr id="15" name="Picture 14">
            <a:extLst>
              <a:ext uri="{FF2B5EF4-FFF2-40B4-BE49-F238E27FC236}">
                <a16:creationId xmlns:a16="http://schemas.microsoft.com/office/drawing/2014/main" id="{2254248B-8332-65FA-8195-16FA2A19C718}"/>
              </a:ext>
            </a:extLst>
          </p:cNvPr>
          <p:cNvPicPr>
            <a:picLocks noChangeAspect="1"/>
          </p:cNvPicPr>
          <p:nvPr/>
        </p:nvPicPr>
        <p:blipFill>
          <a:blip r:embed="rId3"/>
          <a:srcRect l="10478" t="6133"/>
          <a:stretch>
            <a:fillRect/>
          </a:stretch>
        </p:blipFill>
        <p:spPr>
          <a:xfrm>
            <a:off x="2048411" y="3648818"/>
            <a:ext cx="5121863" cy="2890094"/>
          </a:xfrm>
          <a:prstGeom prst="rect">
            <a:avLst/>
          </a:prstGeom>
          <a:effectLst>
            <a:outerShdw blurRad="165100" dist="38100" dir="2700000" sx="102000" sy="102000" algn="tl" rotWithShape="0">
              <a:prstClr val="black">
                <a:alpha val="22000"/>
              </a:prstClr>
            </a:outerShdw>
          </a:effectLst>
        </p:spPr>
      </p:pic>
    </p:spTree>
    <p:extLst>
      <p:ext uri="{BB962C8B-B14F-4D97-AF65-F5344CB8AC3E}">
        <p14:creationId xmlns:p14="http://schemas.microsoft.com/office/powerpoint/2010/main" val="3578877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96EF2-E49A-640E-3B8B-4C21E39CEC3E}"/>
            </a:ext>
          </a:extLst>
        </p:cNvPr>
        <p:cNvGrpSpPr/>
        <p:nvPr/>
      </p:nvGrpSpPr>
      <p:grpSpPr>
        <a:xfrm>
          <a:off x="0" y="0"/>
          <a:ext cx="0" cy="0"/>
          <a:chOff x="0" y="0"/>
          <a:chExt cx="0" cy="0"/>
        </a:xfrm>
      </p:grpSpPr>
      <p:sp>
        <p:nvSpPr>
          <p:cNvPr id="3" name="Google Shape;351;p22">
            <a:extLst>
              <a:ext uri="{FF2B5EF4-FFF2-40B4-BE49-F238E27FC236}">
                <a16:creationId xmlns:a16="http://schemas.microsoft.com/office/drawing/2014/main" id="{F2DCBE92-7BCE-F1D1-05C0-846D6AB3117B}"/>
              </a:ext>
            </a:extLst>
          </p:cNvPr>
          <p:cNvSpPr txBox="1"/>
          <p:nvPr/>
        </p:nvSpPr>
        <p:spPr>
          <a:xfrm>
            <a:off x="6096000" y="1689578"/>
            <a:ext cx="5895974" cy="4849334"/>
          </a:xfrm>
          <a:prstGeom prst="rect">
            <a:avLst/>
          </a:prstGeom>
          <a:noFill/>
          <a:ln>
            <a:noFill/>
          </a:ln>
        </p:spPr>
        <p:txBody>
          <a:bodyPr spcFirstLastPara="1" wrap="square" lIns="633975" tIns="446450" rIns="633975" bIns="152450" anchor="t" anchorCtr="0">
            <a:noAutofit/>
          </a:bodyPr>
          <a:lstStyle/>
          <a:p>
            <a:pPr marL="204193" lvl="1" indent="-53952">
              <a:lnSpc>
                <a:spcPct val="90000"/>
              </a:lnSpc>
              <a:buClr>
                <a:srgbClr val="92D050"/>
              </a:buClr>
              <a:buSzPts val="2366"/>
              <a:defRPr/>
            </a:pPr>
            <a:r>
              <a:rPr lang="en-GB" sz="2800" dirty="0">
                <a:latin typeface="Century Gothic" panose="020B0502020202020204" pitchFamily="34" charset="0"/>
              </a:rPr>
              <a:t>The HIA-2 is the bridge between the paper register and DHIS2, health workers count their monthly PrEP totals from the register and record them here, broken down by age and sex, for entry into the national reporting system</a:t>
            </a:r>
            <a:endParaRPr kumimoji="0" sz="2400" b="0" i="0" u="none" strike="noStrike" kern="0" cap="none" spc="0" normalizeH="0" baseline="0" noProof="0" dirty="0">
              <a:ln>
                <a:noFill/>
              </a:ln>
              <a:solidFill>
                <a:srgbClr val="000000"/>
              </a:solidFill>
              <a:effectLst/>
              <a:uLnTx/>
              <a:uFillTx/>
              <a:latin typeface="Century Gothic" panose="020B0502020202020204" pitchFamily="34" charset="0"/>
              <a:cs typeface="Arial"/>
              <a:sym typeface="Arial"/>
            </a:endParaRPr>
          </a:p>
        </p:txBody>
      </p:sp>
      <p:sp>
        <p:nvSpPr>
          <p:cNvPr id="4" name="Slide Number Placeholder 4">
            <a:extLst>
              <a:ext uri="{FF2B5EF4-FFF2-40B4-BE49-F238E27FC236}">
                <a16:creationId xmlns:a16="http://schemas.microsoft.com/office/drawing/2014/main" id="{8913DAE5-7561-8B9A-F0BE-3CE650EEA84A}"/>
              </a:ext>
            </a:extLst>
          </p:cNvPr>
          <p:cNvSpPr txBox="1">
            <a:spLocks/>
          </p:cNvSpPr>
          <p:nvPr/>
        </p:nvSpPr>
        <p:spPr>
          <a:xfrm>
            <a:off x="8805909" y="6427162"/>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16</a:t>
            </a:fld>
            <a:endParaRPr lang="en-US" dirty="0"/>
          </a:p>
        </p:txBody>
      </p:sp>
      <p:sp>
        <p:nvSpPr>
          <p:cNvPr id="2" name="Title 1">
            <a:extLst>
              <a:ext uri="{FF2B5EF4-FFF2-40B4-BE49-F238E27FC236}">
                <a16:creationId xmlns:a16="http://schemas.microsoft.com/office/drawing/2014/main" id="{4C8873E1-3CFA-579E-7036-F782FD508C55}"/>
              </a:ext>
            </a:extLst>
          </p:cNvPr>
          <p:cNvSpPr>
            <a:spLocks noGrp="1"/>
          </p:cNvSpPr>
          <p:nvPr>
            <p:ph type="title"/>
          </p:nvPr>
        </p:nvSpPr>
        <p:spPr>
          <a:xfrm>
            <a:off x="1196394" y="154936"/>
            <a:ext cx="9423115" cy="1090044"/>
          </a:xfrm>
        </p:spPr>
        <p:txBody>
          <a:bodyPr/>
          <a:lstStyle/>
          <a:p>
            <a:r>
              <a:rPr lang="en-US" sz="5200" dirty="0"/>
              <a:t>Health Information Aggregate (HIA)2 Form</a:t>
            </a:r>
            <a:endParaRPr lang="en-GB" sz="5200" b="1" dirty="0">
              <a:ea typeface="Calibri"/>
              <a:cs typeface="Calibri"/>
            </a:endParaRPr>
          </a:p>
        </p:txBody>
      </p:sp>
      <p:sp>
        <p:nvSpPr>
          <p:cNvPr id="6" name="Slide Number Placeholder 4">
            <a:extLst>
              <a:ext uri="{FF2B5EF4-FFF2-40B4-BE49-F238E27FC236}">
                <a16:creationId xmlns:a16="http://schemas.microsoft.com/office/drawing/2014/main" id="{F7B580A1-6944-69EB-A019-AD570C153492}"/>
              </a:ext>
            </a:extLst>
          </p:cNvPr>
          <p:cNvSpPr txBox="1">
            <a:spLocks/>
          </p:cNvSpPr>
          <p:nvPr/>
        </p:nvSpPr>
        <p:spPr>
          <a:xfrm>
            <a:off x="8610600" y="6356350"/>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06B97FA0-9E31-4DD1-ADE4-55A167D4434F}" type="slidenum">
              <a:rPr lang="en-US" sz="1200" smtClean="0">
                <a:solidFill>
                  <a:prstClr val="white"/>
                </a:solidFill>
                <a:latin typeface="Arial" panose="020B0604020202020204" pitchFamily="34" charset="0"/>
                <a:cs typeface="Arial" panose="020B0604020202020204" pitchFamily="34" charset="0"/>
              </a:rPr>
              <a:pPr algn="r">
                <a:defRPr/>
              </a:pPr>
              <a:t>16</a:t>
            </a:fld>
            <a:endParaRPr lang="en-US" sz="1200" dirty="0">
              <a:solidFill>
                <a:prstClr val="white"/>
              </a:solidFill>
              <a:latin typeface="Arial" panose="020B0604020202020204" pitchFamily="34" charset="0"/>
              <a:cs typeface="Arial" panose="020B0604020202020204" pitchFamily="34" charset="0"/>
            </a:endParaRPr>
          </a:p>
        </p:txBody>
      </p:sp>
      <p:sp>
        <p:nvSpPr>
          <p:cNvPr id="7" name="Rectangle 2">
            <a:extLst>
              <a:ext uri="{FF2B5EF4-FFF2-40B4-BE49-F238E27FC236}">
                <a16:creationId xmlns:a16="http://schemas.microsoft.com/office/drawing/2014/main" id="{BE39F3AD-3EC2-535A-CEB5-761DE68AFA1C}"/>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1026" name="Picture 1">
            <a:extLst>
              <a:ext uri="{FF2B5EF4-FFF2-40B4-BE49-F238E27FC236}">
                <a16:creationId xmlns:a16="http://schemas.microsoft.com/office/drawing/2014/main" id="{D289D97A-F799-99D0-8B75-B9412C3FF2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9" y="2591280"/>
            <a:ext cx="5895975" cy="2716213"/>
          </a:xfrm>
          <a:prstGeom prst="rect">
            <a:avLst/>
          </a:prstGeom>
          <a:noFill/>
          <a:ln>
            <a:noFill/>
          </a:ln>
          <a:effectLst>
            <a:outerShdw blurRad="330200" dist="38100" dir="2700000" sx="102000" sy="102000" algn="tl" rotWithShape="0">
              <a:prstClr val="black">
                <a:alpha val="21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9781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2A40D-42B4-6376-06D8-21427CC0781E}"/>
            </a:ext>
          </a:extLst>
        </p:cNvPr>
        <p:cNvGrpSpPr/>
        <p:nvPr/>
      </p:nvGrpSpPr>
      <p:grpSpPr>
        <a:xfrm>
          <a:off x="0" y="0"/>
          <a:ext cx="0" cy="0"/>
          <a:chOff x="0" y="0"/>
          <a:chExt cx="0" cy="0"/>
        </a:xfrm>
      </p:grpSpPr>
      <p:sp>
        <p:nvSpPr>
          <p:cNvPr id="3" name="Google Shape;351;p22">
            <a:extLst>
              <a:ext uri="{FF2B5EF4-FFF2-40B4-BE49-F238E27FC236}">
                <a16:creationId xmlns:a16="http://schemas.microsoft.com/office/drawing/2014/main" id="{42B00DA9-095C-AFEB-5DDB-1E252AD89411}"/>
              </a:ext>
            </a:extLst>
          </p:cNvPr>
          <p:cNvSpPr txBox="1"/>
          <p:nvPr/>
        </p:nvSpPr>
        <p:spPr>
          <a:xfrm>
            <a:off x="1339703" y="1806914"/>
            <a:ext cx="10207256" cy="4849334"/>
          </a:xfrm>
          <a:prstGeom prst="rect">
            <a:avLst/>
          </a:prstGeom>
          <a:solidFill>
            <a:schemeClr val="bg1"/>
          </a:solidFill>
          <a:ln>
            <a:noFill/>
          </a:ln>
        </p:spPr>
        <p:txBody>
          <a:bodyPr spcFirstLastPara="1" wrap="square" lIns="633975" tIns="446450" rIns="633975" bIns="152450" anchor="t" anchorCtr="0">
            <a:noAutofit/>
          </a:bodyPr>
          <a:lstStyle/>
          <a:p>
            <a:pPr marL="204193" marR="0" lvl="1" indent="-53952" algn="l" defTabSz="914400" rtl="0" eaLnBrk="1" fontAlgn="auto" latinLnBrk="0" hangingPunct="1">
              <a:lnSpc>
                <a:spcPct val="90000"/>
              </a:lnSpc>
              <a:spcBef>
                <a:spcPts val="0"/>
              </a:spcBef>
              <a:spcAft>
                <a:spcPts val="0"/>
              </a:spcAft>
              <a:buClr>
                <a:srgbClr val="92D050"/>
              </a:buClr>
              <a:buSzPts val="2366"/>
              <a:buFont typeface="Arial"/>
              <a:buNone/>
              <a:tabLst/>
              <a:defRPr/>
            </a:pPr>
            <a:endParaRPr kumimoji="0" sz="2365"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Slide Number Placeholder 4">
            <a:extLst>
              <a:ext uri="{FF2B5EF4-FFF2-40B4-BE49-F238E27FC236}">
                <a16:creationId xmlns:a16="http://schemas.microsoft.com/office/drawing/2014/main" id="{F7ECBD97-D7CA-C377-5EC1-6B5459D008EE}"/>
              </a:ext>
            </a:extLst>
          </p:cNvPr>
          <p:cNvSpPr txBox="1">
            <a:spLocks/>
          </p:cNvSpPr>
          <p:nvPr/>
        </p:nvSpPr>
        <p:spPr>
          <a:xfrm>
            <a:off x="8805909" y="6427162"/>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17</a:t>
            </a:fld>
            <a:endParaRPr lang="en-US" dirty="0"/>
          </a:p>
        </p:txBody>
      </p:sp>
      <p:sp>
        <p:nvSpPr>
          <p:cNvPr id="2" name="Title 1">
            <a:extLst>
              <a:ext uri="{FF2B5EF4-FFF2-40B4-BE49-F238E27FC236}">
                <a16:creationId xmlns:a16="http://schemas.microsoft.com/office/drawing/2014/main" id="{7ECEFF30-86DF-EE75-8431-D3B1AE9DF7EC}"/>
              </a:ext>
            </a:extLst>
          </p:cNvPr>
          <p:cNvSpPr>
            <a:spLocks noGrp="1"/>
          </p:cNvSpPr>
          <p:nvPr>
            <p:ph type="title"/>
          </p:nvPr>
        </p:nvSpPr>
        <p:spPr>
          <a:xfrm>
            <a:off x="583332" y="201752"/>
            <a:ext cx="10656888" cy="1090044"/>
          </a:xfrm>
        </p:spPr>
        <p:txBody>
          <a:bodyPr/>
          <a:lstStyle/>
          <a:p>
            <a:r>
              <a:rPr lang="en-US" sz="4800" dirty="0"/>
              <a:t>Client-Level PrEP Data Capturing</a:t>
            </a:r>
            <a:endParaRPr lang="en-GB" sz="4800" b="1" dirty="0">
              <a:ea typeface="Calibri"/>
              <a:cs typeface="Calibri"/>
            </a:endParaRPr>
          </a:p>
        </p:txBody>
      </p:sp>
      <p:sp>
        <p:nvSpPr>
          <p:cNvPr id="12" name="Rectangle 11">
            <a:extLst>
              <a:ext uri="{FF2B5EF4-FFF2-40B4-BE49-F238E27FC236}">
                <a16:creationId xmlns:a16="http://schemas.microsoft.com/office/drawing/2014/main" id="{D10ACEE9-8C6F-291C-34C7-FFA1A8C9ED68}"/>
              </a:ext>
            </a:extLst>
          </p:cNvPr>
          <p:cNvSpPr/>
          <p:nvPr/>
        </p:nvSpPr>
        <p:spPr>
          <a:xfrm>
            <a:off x="723872" y="1669086"/>
            <a:ext cx="10744255" cy="484933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0" indent="-457200">
              <a:buFont typeface="Arial" panose="020B0604020202020204" pitchFamily="34" charset="0"/>
              <a:buChar char="•"/>
            </a:pPr>
            <a:r>
              <a:rPr lang="en-GB" sz="3200" dirty="0">
                <a:solidFill>
                  <a:schemeClr val="tx1"/>
                </a:solidFill>
                <a:latin typeface="Century Gothic" panose="020B0502020202020204" pitchFamily="34" charset="0"/>
              </a:rPr>
              <a:t>Client-level data captures detailed information for individual PrEP clients to support clinical care and program monitoring.</a:t>
            </a:r>
          </a:p>
          <a:p>
            <a:pPr marL="457200" indent="-457200">
              <a:buFont typeface="Arial" panose="020B0604020202020204" pitchFamily="34" charset="0"/>
              <a:buChar char="•"/>
            </a:pPr>
            <a:r>
              <a:rPr lang="en-GB" sz="3200" dirty="0">
                <a:solidFill>
                  <a:schemeClr val="tx1"/>
                </a:solidFill>
                <a:latin typeface="Century Gothic" panose="020B0502020202020204" pitchFamily="34" charset="0"/>
              </a:rPr>
              <a:t>Client-level data is captured using the DHIS2 Tracker module (all PrEP methods)</a:t>
            </a:r>
            <a:endParaRPr lang="en-GB" sz="3200" dirty="0">
              <a:solidFill>
                <a:schemeClr val="tx1"/>
              </a:solidFill>
              <a:highlight>
                <a:srgbClr val="FFFF00"/>
              </a:highlight>
              <a:latin typeface="Century Gothic" panose="020B0502020202020204" pitchFamily="34" charset="0"/>
            </a:endParaRPr>
          </a:p>
          <a:p>
            <a:pPr marL="457200" indent="-457200">
              <a:buFont typeface="Arial" panose="020B0604020202020204" pitchFamily="34" charset="0"/>
              <a:buChar char="•"/>
            </a:pPr>
            <a:r>
              <a:rPr lang="en-GB" sz="3200" dirty="0">
                <a:solidFill>
                  <a:schemeClr val="tx1"/>
                </a:solidFill>
                <a:latin typeface="Century Gothic" panose="020B0502020202020204" pitchFamily="34" charset="0"/>
              </a:rPr>
              <a:t>Client records are updated at every clinical visit</a:t>
            </a:r>
          </a:p>
          <a:p>
            <a:pPr marL="457200" indent="-457200">
              <a:buFont typeface="Arial" panose="020B0604020202020204" pitchFamily="34" charset="0"/>
              <a:buChar char="•"/>
            </a:pPr>
            <a:r>
              <a:rPr lang="en-GB" sz="3200" dirty="0">
                <a:solidFill>
                  <a:schemeClr val="tx1"/>
                </a:solidFill>
                <a:latin typeface="Century Gothic" panose="020B0502020202020204" pitchFamily="34" charset="0"/>
              </a:rPr>
              <a:t>The client level data enables longitudinal tracking, facilitating monitoring across multiple follow-up visits</a:t>
            </a:r>
          </a:p>
        </p:txBody>
      </p:sp>
    </p:spTree>
    <p:extLst>
      <p:ext uri="{BB962C8B-B14F-4D97-AF65-F5344CB8AC3E}">
        <p14:creationId xmlns:p14="http://schemas.microsoft.com/office/powerpoint/2010/main" val="3458830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EB85A-EE6B-B835-4E22-F560A07E150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D9F4C1F-AB39-7DD2-5364-035C5ECA9A18}"/>
              </a:ext>
            </a:extLst>
          </p:cNvPr>
          <p:cNvSpPr/>
          <p:nvPr/>
        </p:nvSpPr>
        <p:spPr bwMode="auto">
          <a:xfrm>
            <a:off x="0" y="0"/>
            <a:ext cx="1195007" cy="68580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M" sz="1800" b="0" i="0" u="none" strike="noStrike" kern="1200" cap="none" spc="0" normalizeH="0" baseline="0" noProof="0">
              <a:ln>
                <a:noFill/>
              </a:ln>
              <a:solidFill>
                <a:prstClr val="black"/>
              </a:solidFill>
              <a:effectLst/>
              <a:uLnTx/>
              <a:uFillTx/>
              <a:latin typeface="Comic Sans MS" pitchFamily="66" charset="0"/>
              <a:ea typeface="+mn-ea"/>
              <a:cs typeface="+mn-cs"/>
            </a:endParaRPr>
          </a:p>
        </p:txBody>
      </p:sp>
      <p:cxnSp>
        <p:nvCxnSpPr>
          <p:cNvPr id="13" name="Straight Connector 12">
            <a:extLst>
              <a:ext uri="{FF2B5EF4-FFF2-40B4-BE49-F238E27FC236}">
                <a16:creationId xmlns:a16="http://schemas.microsoft.com/office/drawing/2014/main" id="{79699F2E-F58F-701E-9BF5-8C81F3FA2606}"/>
              </a:ext>
            </a:extLst>
          </p:cNvPr>
          <p:cNvCxnSpPr>
            <a:cxnSpLocks/>
          </p:cNvCxnSpPr>
          <p:nvPr/>
        </p:nvCxnSpPr>
        <p:spPr bwMode="auto">
          <a:xfrm>
            <a:off x="1872336" y="1893190"/>
            <a:ext cx="9589993" cy="0"/>
          </a:xfrm>
          <a:prstGeom prst="line">
            <a:avLst/>
          </a:prstGeom>
          <a:ln w="57150">
            <a:solidFill>
              <a:srgbClr val="EE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5" name="Rectangle 14">
            <a:extLst>
              <a:ext uri="{FF2B5EF4-FFF2-40B4-BE49-F238E27FC236}">
                <a16:creationId xmlns:a16="http://schemas.microsoft.com/office/drawing/2014/main" id="{1D3766D7-D28D-D4D5-E69B-1276E6FDDF0A}"/>
              </a:ext>
            </a:extLst>
          </p:cNvPr>
          <p:cNvSpPr/>
          <p:nvPr/>
        </p:nvSpPr>
        <p:spPr bwMode="auto">
          <a:xfrm>
            <a:off x="1321356" y="1533595"/>
            <a:ext cx="10285092" cy="8179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ZM" sz="2800" b="1" i="0" u="none" strike="noStrike" cap="none" normalizeH="0" baseline="0">
              <a:ln>
                <a:noFill/>
              </a:ln>
              <a:solidFill>
                <a:schemeClr val="tx1"/>
              </a:solidFill>
              <a:effectLst/>
              <a:latin typeface="Comic Sans MS" pitchFamily="66" charset="0"/>
            </a:endParaRPr>
          </a:p>
        </p:txBody>
      </p:sp>
      <p:sp>
        <p:nvSpPr>
          <p:cNvPr id="16" name="Slide Number Placeholder 3">
            <a:extLst>
              <a:ext uri="{FF2B5EF4-FFF2-40B4-BE49-F238E27FC236}">
                <a16:creationId xmlns:a16="http://schemas.microsoft.com/office/drawing/2014/main" id="{03AFBCF2-B1A4-859E-31FA-A88176336E9D}"/>
              </a:ext>
            </a:extLst>
          </p:cNvPr>
          <p:cNvSpPr txBox="1">
            <a:spLocks/>
          </p:cNvSpPr>
          <p:nvPr/>
        </p:nvSpPr>
        <p:spPr>
          <a:xfrm>
            <a:off x="11606448" y="6283333"/>
            <a:ext cx="6096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01FCE9-2F13-42AA-8B85-59C7984603BE}" type="slidenum">
              <a:rPr lang="en-US" smtClean="0"/>
              <a:pPr/>
              <a:t>18</a:t>
            </a:fld>
            <a:endParaRPr lang="en-US" dirty="0"/>
          </a:p>
        </p:txBody>
      </p:sp>
      <p:pic>
        <p:nvPicPr>
          <p:cNvPr id="17" name="Picture 16">
            <a:extLst>
              <a:ext uri="{FF2B5EF4-FFF2-40B4-BE49-F238E27FC236}">
                <a16:creationId xmlns:a16="http://schemas.microsoft.com/office/drawing/2014/main" id="{5270BD5F-4166-5D05-AB7B-7154B5C1F967}"/>
              </a:ext>
            </a:extLst>
          </p:cNvPr>
          <p:cNvPicPr>
            <a:picLocks noChangeAspect="1"/>
          </p:cNvPicPr>
          <p:nvPr/>
        </p:nvPicPr>
        <p:blipFill>
          <a:blip r:embed="rId2"/>
          <a:srcRect b="20758"/>
          <a:stretch/>
        </p:blipFill>
        <p:spPr>
          <a:xfrm>
            <a:off x="1319897" y="1928199"/>
            <a:ext cx="4180494" cy="2053586"/>
          </a:xfrm>
          <a:prstGeom prst="rect">
            <a:avLst/>
          </a:prstGeom>
        </p:spPr>
      </p:pic>
      <p:pic>
        <p:nvPicPr>
          <p:cNvPr id="18" name="Picture 17">
            <a:extLst>
              <a:ext uri="{FF2B5EF4-FFF2-40B4-BE49-F238E27FC236}">
                <a16:creationId xmlns:a16="http://schemas.microsoft.com/office/drawing/2014/main" id="{27173700-C8D1-6A41-7FBB-A65F396EA84E}"/>
              </a:ext>
            </a:extLst>
          </p:cNvPr>
          <p:cNvPicPr>
            <a:picLocks noChangeAspect="1"/>
          </p:cNvPicPr>
          <p:nvPr/>
        </p:nvPicPr>
        <p:blipFill>
          <a:blip r:embed="rId3"/>
          <a:srcRect b="34191"/>
          <a:stretch/>
        </p:blipFill>
        <p:spPr>
          <a:xfrm>
            <a:off x="6986140" y="2021153"/>
            <a:ext cx="4159821" cy="1911870"/>
          </a:xfrm>
          <a:prstGeom prst="rect">
            <a:avLst/>
          </a:prstGeom>
        </p:spPr>
      </p:pic>
      <p:pic>
        <p:nvPicPr>
          <p:cNvPr id="19" name="Picture 18">
            <a:extLst>
              <a:ext uri="{FF2B5EF4-FFF2-40B4-BE49-F238E27FC236}">
                <a16:creationId xmlns:a16="http://schemas.microsoft.com/office/drawing/2014/main" id="{0B2F28AA-B765-33DD-0DCF-DA90F13387E9}"/>
              </a:ext>
            </a:extLst>
          </p:cNvPr>
          <p:cNvPicPr>
            <a:picLocks noChangeAspect="1"/>
          </p:cNvPicPr>
          <p:nvPr/>
        </p:nvPicPr>
        <p:blipFill>
          <a:blip r:embed="rId4"/>
          <a:srcRect b="35404"/>
          <a:stretch/>
        </p:blipFill>
        <p:spPr>
          <a:xfrm>
            <a:off x="7134480" y="4505368"/>
            <a:ext cx="3922077" cy="1745388"/>
          </a:xfrm>
          <a:prstGeom prst="rect">
            <a:avLst/>
          </a:prstGeom>
        </p:spPr>
      </p:pic>
      <p:pic>
        <p:nvPicPr>
          <p:cNvPr id="20" name="Picture 19" descr="A close-up of a form&#10;&#10;Description automatically generated">
            <a:extLst>
              <a:ext uri="{FF2B5EF4-FFF2-40B4-BE49-F238E27FC236}">
                <a16:creationId xmlns:a16="http://schemas.microsoft.com/office/drawing/2014/main" id="{934498D5-AA1E-0229-29F1-B042A97AACB7}"/>
              </a:ext>
            </a:extLst>
          </p:cNvPr>
          <p:cNvPicPr>
            <a:picLocks noChangeAspect="1"/>
          </p:cNvPicPr>
          <p:nvPr/>
        </p:nvPicPr>
        <p:blipFill>
          <a:blip r:embed="rId5">
            <a:extLst>
              <a:ext uri="{28A0092B-C50C-407E-A947-70E740481C1C}">
                <a14:useLocalDpi xmlns:a14="http://schemas.microsoft.com/office/drawing/2010/main" val="0"/>
              </a:ext>
            </a:extLst>
          </a:blip>
          <a:srcRect b="11110"/>
          <a:stretch/>
        </p:blipFill>
        <p:spPr>
          <a:xfrm>
            <a:off x="1431371" y="4627076"/>
            <a:ext cx="3957546" cy="1827606"/>
          </a:xfrm>
          <a:prstGeom prst="rect">
            <a:avLst/>
          </a:prstGeom>
        </p:spPr>
      </p:pic>
      <p:sp>
        <p:nvSpPr>
          <p:cNvPr id="21" name="TextBox 20">
            <a:extLst>
              <a:ext uri="{FF2B5EF4-FFF2-40B4-BE49-F238E27FC236}">
                <a16:creationId xmlns:a16="http://schemas.microsoft.com/office/drawing/2014/main" id="{C6CA6D71-493F-94B8-C830-4917711BD97E}"/>
              </a:ext>
            </a:extLst>
          </p:cNvPr>
          <p:cNvSpPr txBox="1"/>
          <p:nvPr/>
        </p:nvSpPr>
        <p:spPr>
          <a:xfrm>
            <a:off x="1412846" y="1609545"/>
            <a:ext cx="3508468" cy="400110"/>
          </a:xfrm>
          <a:prstGeom prst="rect">
            <a:avLst/>
          </a:prstGeom>
          <a:noFill/>
        </p:spPr>
        <p:txBody>
          <a:bodyPr wrap="square">
            <a:spAutoFit/>
          </a:bodyPr>
          <a:lstStyle/>
          <a:p>
            <a:pPr algn="ctr"/>
            <a:r>
              <a:rPr lang="en-US" sz="2000" b="1" dirty="0">
                <a:solidFill>
                  <a:srgbClr val="000000"/>
                </a:solidFill>
              </a:rPr>
              <a:t>Eligibility screening form </a:t>
            </a:r>
            <a:endParaRPr lang="en-US" sz="2000" b="1" dirty="0"/>
          </a:p>
        </p:txBody>
      </p:sp>
      <p:sp>
        <p:nvSpPr>
          <p:cNvPr id="22" name="TextBox 21">
            <a:extLst>
              <a:ext uri="{FF2B5EF4-FFF2-40B4-BE49-F238E27FC236}">
                <a16:creationId xmlns:a16="http://schemas.microsoft.com/office/drawing/2014/main" id="{05E56FC0-EE2E-4A06-1E23-0ABF2F560691}"/>
              </a:ext>
            </a:extLst>
          </p:cNvPr>
          <p:cNvSpPr txBox="1"/>
          <p:nvPr/>
        </p:nvSpPr>
        <p:spPr>
          <a:xfrm>
            <a:off x="7274994" y="1616000"/>
            <a:ext cx="3508468" cy="400110"/>
          </a:xfrm>
          <a:prstGeom prst="rect">
            <a:avLst/>
          </a:prstGeom>
          <a:noFill/>
        </p:spPr>
        <p:txBody>
          <a:bodyPr wrap="square">
            <a:spAutoFit/>
          </a:bodyPr>
          <a:lstStyle/>
          <a:p>
            <a:pPr algn="ctr"/>
            <a:r>
              <a:rPr lang="en-US" sz="2000" b="1">
                <a:solidFill>
                  <a:srgbClr val="000000"/>
                </a:solidFill>
              </a:rPr>
              <a:t>Follow up visit form</a:t>
            </a:r>
            <a:endParaRPr lang="en-US" sz="2000" b="1"/>
          </a:p>
        </p:txBody>
      </p:sp>
      <p:sp>
        <p:nvSpPr>
          <p:cNvPr id="23" name="TextBox 22">
            <a:extLst>
              <a:ext uri="{FF2B5EF4-FFF2-40B4-BE49-F238E27FC236}">
                <a16:creationId xmlns:a16="http://schemas.microsoft.com/office/drawing/2014/main" id="{54CF49E7-02DA-4C33-4B14-006A594E840C}"/>
              </a:ext>
            </a:extLst>
          </p:cNvPr>
          <p:cNvSpPr txBox="1"/>
          <p:nvPr/>
        </p:nvSpPr>
        <p:spPr>
          <a:xfrm>
            <a:off x="7008510" y="4123756"/>
            <a:ext cx="3508468" cy="400110"/>
          </a:xfrm>
          <a:prstGeom prst="rect">
            <a:avLst/>
          </a:prstGeom>
          <a:noFill/>
        </p:spPr>
        <p:txBody>
          <a:bodyPr wrap="square">
            <a:spAutoFit/>
          </a:bodyPr>
          <a:lstStyle/>
          <a:p>
            <a:pPr algn="ctr"/>
            <a:r>
              <a:rPr lang="en-US" sz="2000" b="1">
                <a:solidFill>
                  <a:srgbClr val="000000"/>
                </a:solidFill>
              </a:rPr>
              <a:t>Post Discontinuation form </a:t>
            </a:r>
            <a:endParaRPr lang="en-US" sz="2000" b="1"/>
          </a:p>
        </p:txBody>
      </p:sp>
      <p:sp>
        <p:nvSpPr>
          <p:cNvPr id="24" name="Rectangle 23">
            <a:extLst>
              <a:ext uri="{FF2B5EF4-FFF2-40B4-BE49-F238E27FC236}">
                <a16:creationId xmlns:a16="http://schemas.microsoft.com/office/drawing/2014/main" id="{C9A650A1-7577-DB6E-DE4D-E2C2C32D11F8}"/>
              </a:ext>
            </a:extLst>
          </p:cNvPr>
          <p:cNvSpPr/>
          <p:nvPr/>
        </p:nvSpPr>
        <p:spPr>
          <a:xfrm>
            <a:off x="1028876" y="1964409"/>
            <a:ext cx="4729845" cy="2025359"/>
          </a:xfrm>
          <a:prstGeom prst="rect">
            <a:avLst/>
          </a:prstGeom>
          <a:noFill/>
          <a:ln>
            <a:solidFill>
              <a:srgbClr val="0F9E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A6FB725E-CE04-41FA-DAF2-D2910268C518}"/>
              </a:ext>
            </a:extLst>
          </p:cNvPr>
          <p:cNvSpPr txBox="1"/>
          <p:nvPr/>
        </p:nvSpPr>
        <p:spPr>
          <a:xfrm>
            <a:off x="1837587" y="4123756"/>
            <a:ext cx="3508468" cy="400110"/>
          </a:xfrm>
          <a:prstGeom prst="rect">
            <a:avLst/>
          </a:prstGeom>
          <a:noFill/>
        </p:spPr>
        <p:txBody>
          <a:bodyPr wrap="square">
            <a:spAutoFit/>
          </a:bodyPr>
          <a:lstStyle/>
          <a:p>
            <a:pPr algn="ctr"/>
            <a:r>
              <a:rPr lang="en-US" sz="2000" b="1">
                <a:solidFill>
                  <a:srgbClr val="000000"/>
                </a:solidFill>
              </a:rPr>
              <a:t>Discontinuation form</a:t>
            </a:r>
            <a:endParaRPr lang="en-US" sz="2000" b="1"/>
          </a:p>
        </p:txBody>
      </p:sp>
      <p:sp>
        <p:nvSpPr>
          <p:cNvPr id="26" name="Rectangle 25">
            <a:extLst>
              <a:ext uri="{FF2B5EF4-FFF2-40B4-BE49-F238E27FC236}">
                <a16:creationId xmlns:a16="http://schemas.microsoft.com/office/drawing/2014/main" id="{0F71A1E9-8EC3-1504-0F0C-0D5A6AB26638}"/>
              </a:ext>
            </a:extLst>
          </p:cNvPr>
          <p:cNvSpPr/>
          <p:nvPr/>
        </p:nvSpPr>
        <p:spPr>
          <a:xfrm>
            <a:off x="1045222" y="4505368"/>
            <a:ext cx="4729845" cy="1960528"/>
          </a:xfrm>
          <a:prstGeom prst="rect">
            <a:avLst/>
          </a:prstGeom>
          <a:noFill/>
          <a:ln>
            <a:solidFill>
              <a:srgbClr val="0F9E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652CF563-0281-8E2B-E1D9-219D7014F99B}"/>
              </a:ext>
            </a:extLst>
          </p:cNvPr>
          <p:cNvSpPr/>
          <p:nvPr/>
        </p:nvSpPr>
        <p:spPr>
          <a:xfrm>
            <a:off x="6717476" y="4505368"/>
            <a:ext cx="4729845" cy="1960528"/>
          </a:xfrm>
          <a:prstGeom prst="rect">
            <a:avLst/>
          </a:prstGeom>
          <a:noFill/>
          <a:ln>
            <a:solidFill>
              <a:srgbClr val="0F9E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A372800-8E97-9056-BC7F-8D3885330662}"/>
              </a:ext>
            </a:extLst>
          </p:cNvPr>
          <p:cNvSpPr/>
          <p:nvPr/>
        </p:nvSpPr>
        <p:spPr>
          <a:xfrm>
            <a:off x="6701129" y="1991472"/>
            <a:ext cx="4729845" cy="2025359"/>
          </a:xfrm>
          <a:prstGeom prst="rect">
            <a:avLst/>
          </a:prstGeom>
          <a:noFill/>
          <a:ln>
            <a:solidFill>
              <a:srgbClr val="0F9E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5E4CAB8-9050-963B-3245-330DD78D28AA}"/>
              </a:ext>
            </a:extLst>
          </p:cNvPr>
          <p:cNvSpPr>
            <a:spLocks noGrp="1"/>
          </p:cNvSpPr>
          <p:nvPr>
            <p:ph type="title"/>
          </p:nvPr>
        </p:nvSpPr>
        <p:spPr>
          <a:xfrm>
            <a:off x="179242" y="183221"/>
            <a:ext cx="11283087" cy="1104338"/>
          </a:xfrm>
        </p:spPr>
        <p:txBody>
          <a:bodyPr/>
          <a:lstStyle/>
          <a:p>
            <a:r>
              <a:rPr lang="en-GB" sz="4500" dirty="0"/>
              <a:t>DHIS2 Tracker:  Based on Four Forms</a:t>
            </a:r>
            <a:endParaRPr lang="en-US" sz="4500" dirty="0"/>
          </a:p>
        </p:txBody>
      </p:sp>
    </p:spTree>
    <p:extLst>
      <p:ext uri="{BB962C8B-B14F-4D97-AF65-F5344CB8AC3E}">
        <p14:creationId xmlns:p14="http://schemas.microsoft.com/office/powerpoint/2010/main" val="2086269529"/>
      </p:ext>
    </p:extLst>
  </p:cSld>
  <p:clrMapOvr>
    <a:masterClrMapping/>
  </p:clrMapOvr>
  <p:extLst>
    <p:ext uri="{6950BFC3-D8DA-4A85-94F7-54DA5524770B}">
      <p188:commentRel xmlns:p188="http://schemas.microsoft.com/office/powerpoint/2018/8/main" xmlns="" r:id="rId6"/>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7444-E062-07EE-F30D-8F3F775F605F}"/>
              </a:ext>
            </a:extLst>
          </p:cNvPr>
          <p:cNvSpPr>
            <a:spLocks noGrp="1"/>
          </p:cNvSpPr>
          <p:nvPr>
            <p:ph type="title"/>
          </p:nvPr>
        </p:nvSpPr>
        <p:spPr/>
        <p:txBody>
          <a:bodyPr/>
          <a:lstStyle/>
          <a:p>
            <a:r>
              <a:rPr lang="en-US" sz="4400" dirty="0">
                <a:latin typeface="Century Gothic" panose="020B0502020202020204" pitchFamily="34" charset="0"/>
              </a:rPr>
              <a:t>Eligibility Screening Form</a:t>
            </a:r>
            <a:endParaRPr lang="en-ZM" sz="4400" dirty="0"/>
          </a:p>
        </p:txBody>
      </p:sp>
      <p:sp>
        <p:nvSpPr>
          <p:cNvPr id="13" name="Title 1">
            <a:extLst>
              <a:ext uri="{FF2B5EF4-FFF2-40B4-BE49-F238E27FC236}">
                <a16:creationId xmlns:a16="http://schemas.microsoft.com/office/drawing/2014/main" id="{2950AC28-4508-2C88-03C9-142B31878CB8}"/>
              </a:ext>
            </a:extLst>
          </p:cNvPr>
          <p:cNvSpPr txBox="1">
            <a:spLocks/>
          </p:cNvSpPr>
          <p:nvPr/>
        </p:nvSpPr>
        <p:spPr>
          <a:xfrm>
            <a:off x="698893" y="599471"/>
            <a:ext cx="10515600" cy="770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98A00"/>
                </a:solidFill>
                <a:latin typeface="Arial" panose="020B0604020202020204" pitchFamily="34" charset="0"/>
                <a:ea typeface="+mj-ea"/>
                <a:cs typeface="Arial" panose="020B0604020202020204" pitchFamily="34" charset="0"/>
              </a:defRPr>
            </a:lvl1pPr>
          </a:lstStyle>
          <a:p>
            <a:endParaRPr lang="en-ZM" sz="3600" dirty="0">
              <a:latin typeface="Century Gothic" panose="020B0502020202020204" pitchFamily="34" charset="0"/>
            </a:endParaRPr>
          </a:p>
        </p:txBody>
      </p:sp>
      <p:sp>
        <p:nvSpPr>
          <p:cNvPr id="14" name="Content Placeholder 2">
            <a:extLst>
              <a:ext uri="{FF2B5EF4-FFF2-40B4-BE49-F238E27FC236}">
                <a16:creationId xmlns:a16="http://schemas.microsoft.com/office/drawing/2014/main" id="{CFBDFB58-5C83-4B88-5E9D-D74BA666437E}"/>
              </a:ext>
            </a:extLst>
          </p:cNvPr>
          <p:cNvSpPr txBox="1">
            <a:spLocks/>
          </p:cNvSpPr>
          <p:nvPr/>
        </p:nvSpPr>
        <p:spPr>
          <a:xfrm>
            <a:off x="5904346" y="1764005"/>
            <a:ext cx="5779654" cy="4738254"/>
          </a:xfrm>
          <a:prstGeom prst="rect">
            <a:avLst/>
          </a:prstGeom>
          <a:solidFill>
            <a:sysClr val="window" lastClr="FFFFFF"/>
          </a:solidFill>
          <a:ln w="12700" cap="flat" cmpd="sng" algn="ctr">
            <a:noFill/>
            <a:prstDash val="solid"/>
            <a:miter lim="800000"/>
          </a:ln>
          <a:effectLst/>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Clr>
                <a:srgbClr val="198A00"/>
              </a:buClr>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Clr>
                <a:srgbClr val="198A00"/>
              </a:buClr>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Clr>
                <a:srgbClr val="198A00"/>
              </a:buClr>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198A00"/>
              </a:buClr>
              <a:buSzTx/>
              <a:buFont typeface="Arial" panose="020B0604020202020204" pitchFamily="34" charset="0"/>
              <a:buChar char="•"/>
              <a:tabLst/>
              <a:defRPr/>
            </a:pPr>
            <a:r>
              <a:rPr kumimoji="0" lang="en-US" sz="28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This form is used for all clients attending </a:t>
            </a:r>
            <a:r>
              <a:rPr kumimoji="0" lang="en-US" sz="2800" b="1"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an initiation and/or eligibility screening visit</a:t>
            </a:r>
            <a:r>
              <a:rPr kumimoji="0" lang="en-US" sz="28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a:t>
            </a:r>
          </a:p>
          <a:p>
            <a:pPr marL="228600" marR="0" lvl="0" indent="-228600" algn="l" defTabSz="914400" rtl="0" eaLnBrk="1" fontAlgn="auto" latinLnBrk="0" hangingPunct="1">
              <a:lnSpc>
                <a:spcPct val="90000"/>
              </a:lnSpc>
              <a:spcBef>
                <a:spcPts val="1000"/>
              </a:spcBef>
              <a:spcAft>
                <a:spcPts val="0"/>
              </a:spcAft>
              <a:buClr>
                <a:srgbClr val="198A00"/>
              </a:buClr>
              <a:buSzTx/>
              <a:buFont typeface="Arial" panose="020B0604020202020204" pitchFamily="34" charset="0"/>
              <a:buChar char="•"/>
              <a:tabLst/>
              <a:defRPr/>
            </a:pPr>
            <a:r>
              <a:rPr kumimoji="0" lang="en-US" sz="28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It documents:</a:t>
            </a:r>
          </a:p>
          <a:p>
            <a:pPr marL="685800" marR="0" lvl="1" indent="-228600" algn="l" defTabSz="914400" rtl="0" eaLnBrk="1" fontAlgn="auto" latinLnBrk="0" hangingPunct="1">
              <a:lnSpc>
                <a:spcPct val="90000"/>
              </a:lnSpc>
              <a:spcBef>
                <a:spcPts val="500"/>
              </a:spcBef>
              <a:spcAft>
                <a:spcPts val="0"/>
              </a:spcAft>
              <a:buClr>
                <a:srgbClr val="198A00"/>
              </a:buClr>
              <a:buSzTx/>
              <a:buFont typeface="Arial" panose="020B0604020202020204" pitchFamily="34" charset="0"/>
              <a:buChar char="•"/>
              <a:tabLst/>
              <a:defRPr/>
            </a:pPr>
            <a:r>
              <a:rPr kumimoji="0" lang="en-US" sz="24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Client registration and demographics</a:t>
            </a:r>
          </a:p>
          <a:p>
            <a:pPr marL="685800" marR="0" lvl="1" indent="-228600" algn="l" defTabSz="914400" rtl="0" eaLnBrk="1" fontAlgn="auto" latinLnBrk="0" hangingPunct="1">
              <a:lnSpc>
                <a:spcPct val="90000"/>
              </a:lnSpc>
              <a:spcBef>
                <a:spcPts val="500"/>
              </a:spcBef>
              <a:spcAft>
                <a:spcPts val="0"/>
              </a:spcAft>
              <a:buClr>
                <a:srgbClr val="198A00"/>
              </a:buClr>
              <a:buSzTx/>
              <a:buFont typeface="Arial" panose="020B0604020202020204" pitchFamily="34" charset="0"/>
              <a:buChar char="•"/>
              <a:tabLst/>
              <a:defRPr/>
            </a:pPr>
            <a:r>
              <a:rPr kumimoji="0" lang="en-US" sz="24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Physical and laboratory examination</a:t>
            </a:r>
          </a:p>
          <a:p>
            <a:pPr marL="685800" marR="0" lvl="1" indent="-228600" algn="l" defTabSz="914400" rtl="0" eaLnBrk="1" fontAlgn="auto" latinLnBrk="0" hangingPunct="1">
              <a:lnSpc>
                <a:spcPct val="90000"/>
              </a:lnSpc>
              <a:spcBef>
                <a:spcPts val="500"/>
              </a:spcBef>
              <a:spcAft>
                <a:spcPts val="0"/>
              </a:spcAft>
              <a:buClr>
                <a:srgbClr val="198A00"/>
              </a:buClr>
              <a:buSzTx/>
              <a:buFont typeface="Arial" panose="020B0604020202020204" pitchFamily="34" charset="0"/>
              <a:buChar char="•"/>
              <a:tabLst/>
              <a:defRPr/>
            </a:pPr>
            <a:r>
              <a:rPr lang="en-US" dirty="0">
                <a:solidFill>
                  <a:sysClr val="windowText" lastClr="000000"/>
                </a:solidFill>
                <a:latin typeface="Century Gothic" panose="020B0502020202020204" pitchFamily="34" charset="0"/>
              </a:rPr>
              <a:t>E</a:t>
            </a:r>
            <a:r>
              <a:rPr kumimoji="0" lang="en-US" sz="2400" b="0" i="0" u="none" strike="noStrike" kern="1200" cap="none" spc="0" normalizeH="0" baseline="0" noProof="0" dirty="0" err="1">
                <a:solidFill>
                  <a:sysClr val="windowText" lastClr="000000"/>
                </a:solidFill>
                <a:effectLst/>
                <a:uLnTx/>
                <a:uFillTx/>
                <a:latin typeface="Century Gothic" panose="020B0502020202020204" pitchFamily="34" charset="0"/>
                <a:ea typeface="+mn-ea"/>
                <a:cs typeface="+mn-cs"/>
              </a:rPr>
              <a:t>ligibility</a:t>
            </a:r>
            <a:r>
              <a:rPr kumimoji="0" lang="en-US" sz="24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 screening (STI, HIV risk, AHI, drug interactions, alcohol use, liver disease, pregnancy, IPV, depression)</a:t>
            </a:r>
          </a:p>
          <a:p>
            <a:pPr marL="685800" marR="0" lvl="1" indent="-228600" algn="l" defTabSz="914400" rtl="0" eaLnBrk="1" fontAlgn="auto" latinLnBrk="0" hangingPunct="1">
              <a:lnSpc>
                <a:spcPct val="90000"/>
              </a:lnSpc>
              <a:spcBef>
                <a:spcPts val="500"/>
              </a:spcBef>
              <a:spcAft>
                <a:spcPts val="0"/>
              </a:spcAft>
              <a:buClr>
                <a:srgbClr val="198A00"/>
              </a:buClr>
              <a:buSzTx/>
              <a:buFont typeface="Arial" panose="020B0604020202020204" pitchFamily="34" charset="0"/>
              <a:buChar char="•"/>
              <a:tabLst/>
              <a:defRPr/>
            </a:pPr>
            <a:r>
              <a:rPr kumimoji="0" lang="en-US" sz="2400" b="0" i="0" u="none" strike="noStrike" kern="1200" cap="none" spc="0" normalizeH="0" baseline="0" noProof="0" dirty="0">
                <a:solidFill>
                  <a:sysClr val="windowText" lastClr="000000"/>
                </a:solidFill>
                <a:effectLst/>
                <a:uLnTx/>
                <a:uFillTx/>
                <a:latin typeface="Century Gothic" panose="020B0502020202020204" pitchFamily="34" charset="0"/>
                <a:ea typeface="+mn-ea"/>
                <a:cs typeface="+mn-cs"/>
              </a:rPr>
              <a:t>Clinical decision for PrEP initiation (Oral, CAB-LA, LEN or DVR)</a:t>
            </a:r>
          </a:p>
        </p:txBody>
      </p:sp>
      <p:sp>
        <p:nvSpPr>
          <p:cNvPr id="15" name="Slide Number Placeholder 4">
            <a:extLst>
              <a:ext uri="{FF2B5EF4-FFF2-40B4-BE49-F238E27FC236}">
                <a16:creationId xmlns:a16="http://schemas.microsoft.com/office/drawing/2014/main" id="{FA8CF5D5-F9C4-AE27-9AAC-D08BEA87D230}"/>
              </a:ext>
            </a:extLst>
          </p:cNvPr>
          <p:cNvSpPr txBox="1">
            <a:spLocks/>
          </p:cNvSpPr>
          <p:nvPr/>
        </p:nvSpPr>
        <p:spPr>
          <a:xfrm>
            <a:off x="8794173" y="6895846"/>
            <a:ext cx="2743200" cy="365125"/>
          </a:xfrm>
          <a:prstGeom prst="rect">
            <a:avLst/>
          </a:prstGeom>
        </p:spPr>
        <p:txBody>
          <a:bodyPr vert="horz" lIns="91440" tIns="45720" rIns="91440" bIns="45720" rtlCol="0" anchor="ctr"/>
          <a:lstStyle>
            <a:defPPr>
              <a:defRPr lang="en-ZM"/>
            </a:defPPr>
            <a:lvl1pPr marL="0" algn="r"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6B97FA0-9E31-4DD1-ADE4-55A167D4434F}"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16" name="Picture 15">
            <a:extLst>
              <a:ext uri="{FF2B5EF4-FFF2-40B4-BE49-F238E27FC236}">
                <a16:creationId xmlns:a16="http://schemas.microsoft.com/office/drawing/2014/main" id="{711B00DF-64AB-EAA0-9A41-1093A4588D26}"/>
              </a:ext>
            </a:extLst>
          </p:cNvPr>
          <p:cNvPicPr>
            <a:picLocks noChangeAspect="1"/>
          </p:cNvPicPr>
          <p:nvPr/>
        </p:nvPicPr>
        <p:blipFill>
          <a:blip r:embed="rId2"/>
          <a:srcRect t="2470"/>
          <a:stretch>
            <a:fillRect/>
          </a:stretch>
        </p:blipFill>
        <p:spPr>
          <a:xfrm>
            <a:off x="877663" y="1307864"/>
            <a:ext cx="4457765" cy="5040150"/>
          </a:xfrm>
          <a:prstGeom prst="rect">
            <a:avLst/>
          </a:prstGeom>
          <a:effectLst>
            <a:outerShdw blurRad="279400" dist="38100" dir="2700000" sx="102000" sy="102000" algn="tl" rotWithShape="0">
              <a:prstClr val="black">
                <a:alpha val="40000"/>
              </a:prstClr>
            </a:outerShdw>
          </a:effectLst>
        </p:spPr>
      </p:pic>
      <p:sp>
        <p:nvSpPr>
          <p:cNvPr id="17" name="Rectangle 2">
            <a:extLst>
              <a:ext uri="{FF2B5EF4-FFF2-40B4-BE49-F238E27FC236}">
                <a16:creationId xmlns:a16="http://schemas.microsoft.com/office/drawing/2014/main" id="{40770372-3EE3-7290-98A3-1D88CC14155F}"/>
              </a:ext>
            </a:extLst>
          </p:cNvPr>
          <p:cNvSpPr>
            <a:spLocks noChangeArrowheads="1"/>
          </p:cNvSpPr>
          <p:nvPr/>
        </p:nvSpPr>
        <p:spPr bwMode="auto">
          <a:xfrm>
            <a:off x="183573" y="354830"/>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812268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
          <p:cNvSpPr txBox="1">
            <a:spLocks noGrp="1"/>
          </p:cNvSpPr>
          <p:nvPr>
            <p:ph type="title"/>
          </p:nvPr>
        </p:nvSpPr>
        <p:spPr>
          <a:xfrm>
            <a:off x="2711450" y="244475"/>
            <a:ext cx="7561262" cy="1143000"/>
          </a:xfrm>
          <a:prstGeom prst="rect">
            <a:avLst/>
          </a:prstGeom>
          <a:noFill/>
          <a:ln>
            <a:noFill/>
          </a:ln>
        </p:spPr>
        <p:txBody>
          <a:bodyPr spcFirstLastPara="1" wrap="square" lIns="91425" tIns="45700" rIns="91425" bIns="45700" anchor="ctr" anchorCtr="0">
            <a:noAutofit/>
          </a:bodyPr>
          <a:lstStyle/>
          <a:p>
            <a:pPr>
              <a:buClr>
                <a:srgbClr val="007E00"/>
              </a:buClr>
              <a:buSzPts val="3300"/>
            </a:pPr>
            <a:r>
              <a:rPr lang="en-US" sz="6000" dirty="0"/>
              <a:t>Contents</a:t>
            </a:r>
            <a:endParaRPr sz="6000" dirty="0"/>
          </a:p>
        </p:txBody>
      </p:sp>
      <p:sp>
        <p:nvSpPr>
          <p:cNvPr id="113" name="Google Shape;113;p2"/>
          <p:cNvSpPr txBox="1"/>
          <p:nvPr/>
        </p:nvSpPr>
        <p:spPr>
          <a:xfrm>
            <a:off x="2951163" y="5105400"/>
            <a:ext cx="4435475" cy="3683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2"/>
          <p:cNvSpPr txBox="1"/>
          <p:nvPr/>
        </p:nvSpPr>
        <p:spPr>
          <a:xfrm>
            <a:off x="1231494" y="2046472"/>
            <a:ext cx="9884607" cy="3525173"/>
          </a:xfrm>
          <a:prstGeom prst="rect">
            <a:avLst/>
          </a:prstGeom>
          <a:noFill/>
          <a:ln>
            <a:noFill/>
          </a:ln>
        </p:spPr>
        <p:txBody>
          <a:bodyPr spcFirstLastPara="1" wrap="square" lIns="91425" tIns="91425" rIns="91425" bIns="91425" anchor="t" anchorCtr="0">
            <a:noAutofit/>
          </a:bodyPr>
          <a:lstStyle/>
          <a:p>
            <a:pPr marL="342900" marR="0" lvl="0" indent="-257175" algn="l" defTabSz="914400" rtl="0" eaLnBrk="1" fontAlgn="auto" latinLnBrk="0" hangingPunct="1">
              <a:lnSpc>
                <a:spcPct val="150000"/>
              </a:lnSpc>
              <a:spcBef>
                <a:spcPts val="270"/>
              </a:spcBef>
              <a:spcAft>
                <a:spcPts val="0"/>
              </a:spcAft>
              <a:buClr>
                <a:srgbClr val="000000"/>
              </a:buClr>
              <a:buSzPts val="1800"/>
              <a:buFont typeface="Noto Sans Symbols"/>
              <a:buChar char="❑"/>
              <a:tabLst/>
              <a:defRPr/>
            </a:pPr>
            <a:r>
              <a:rPr kumimoji="0" lang="en-US" sz="3200" b="1" i="0" u="none" strike="noStrike" kern="0" cap="none" spc="0" normalizeH="0" baseline="0" noProof="0" dirty="0">
                <a:ln>
                  <a:noFill/>
                </a:ln>
                <a:solidFill>
                  <a:srgbClr val="007E00"/>
                </a:solidFill>
                <a:effectLst/>
                <a:uLnTx/>
                <a:uFillTx/>
                <a:latin typeface="Century Gothic"/>
                <a:cs typeface="Arial"/>
                <a:sym typeface="Poppins"/>
              </a:rPr>
              <a:t>Unit 1: </a:t>
            </a:r>
            <a:r>
              <a:rPr lang="en-US" sz="3200" kern="0" dirty="0">
                <a:solidFill>
                  <a:srgbClr val="000000"/>
                </a:solidFill>
                <a:latin typeface="Century Gothic"/>
                <a:cs typeface="Arial"/>
                <a:sym typeface="Poppins"/>
              </a:rPr>
              <a:t>PrEP M&amp;E Framework</a:t>
            </a:r>
          </a:p>
          <a:p>
            <a:pPr marL="342900" marR="0" lvl="0" indent="-257175" algn="l" defTabSz="914400" rtl="0" eaLnBrk="1" fontAlgn="auto" latinLnBrk="0" hangingPunct="1">
              <a:lnSpc>
                <a:spcPct val="150000"/>
              </a:lnSpc>
              <a:spcBef>
                <a:spcPts val="270"/>
              </a:spcBef>
              <a:spcAft>
                <a:spcPts val="0"/>
              </a:spcAft>
              <a:buClr>
                <a:srgbClr val="000000"/>
              </a:buClr>
              <a:buSzPts val="1800"/>
              <a:buFont typeface="Noto Sans Symbols"/>
              <a:buChar char="❑"/>
              <a:tabLst/>
              <a:defRPr/>
            </a:pPr>
            <a:r>
              <a:rPr kumimoji="0" lang="en-US" sz="3200" b="1" i="0" u="none" strike="noStrike" kern="0" cap="none" spc="0" normalizeH="0" baseline="0" noProof="0" dirty="0">
                <a:ln>
                  <a:noFill/>
                </a:ln>
                <a:solidFill>
                  <a:srgbClr val="007E00"/>
                </a:solidFill>
                <a:effectLst/>
                <a:uLnTx/>
                <a:uFillTx/>
                <a:latin typeface="Century Gothic"/>
                <a:cs typeface="Arial"/>
                <a:sym typeface="Poppins"/>
              </a:rPr>
              <a:t>Unit </a:t>
            </a:r>
            <a:r>
              <a:rPr lang="en-US" sz="3200" b="1" kern="0" dirty="0">
                <a:solidFill>
                  <a:srgbClr val="007E00"/>
                </a:solidFill>
                <a:latin typeface="Century Gothic"/>
                <a:cs typeface="Arial"/>
                <a:sym typeface="Poppins"/>
              </a:rPr>
              <a:t>2</a:t>
            </a:r>
            <a:r>
              <a:rPr kumimoji="0" lang="en-US" sz="3200" b="1" i="0" u="none" strike="noStrike" kern="0" cap="none" spc="0" normalizeH="0" baseline="0" noProof="0" dirty="0">
                <a:ln>
                  <a:noFill/>
                </a:ln>
                <a:solidFill>
                  <a:srgbClr val="007E00"/>
                </a:solidFill>
                <a:effectLst/>
                <a:uLnTx/>
                <a:uFillTx/>
                <a:latin typeface="Century Gothic"/>
                <a:cs typeface="Arial"/>
                <a:sym typeface="Poppins"/>
              </a:rPr>
              <a:t>: </a:t>
            </a:r>
            <a:r>
              <a:rPr lang="en-US" sz="3200" kern="0" dirty="0">
                <a:solidFill>
                  <a:srgbClr val="000000"/>
                </a:solidFill>
                <a:latin typeface="Century Gothic"/>
                <a:cs typeface="Arial"/>
                <a:sym typeface="Poppins"/>
              </a:rPr>
              <a:t>Data Capturing &amp; Reporting Tools</a:t>
            </a:r>
            <a:endParaRPr lang="en-US" sz="3200" kern="0" dirty="0">
              <a:solidFill>
                <a:srgbClr val="000000"/>
              </a:solidFill>
              <a:latin typeface="Century Gothic"/>
              <a:cs typeface="Arial"/>
              <a:sym typeface="Century Gothic"/>
            </a:endParaRPr>
          </a:p>
          <a:p>
            <a:pPr marL="342900" indent="-257175">
              <a:lnSpc>
                <a:spcPct val="150000"/>
              </a:lnSpc>
              <a:spcBef>
                <a:spcPts val="270"/>
              </a:spcBef>
              <a:buClr>
                <a:srgbClr val="000000"/>
              </a:buClr>
              <a:buSzPts val="1800"/>
              <a:buFont typeface="Noto Sans Symbols"/>
              <a:buChar char="❑"/>
              <a:defRPr/>
            </a:pPr>
            <a:r>
              <a:rPr lang="en-US" sz="3200" b="1" kern="0" dirty="0">
                <a:solidFill>
                  <a:srgbClr val="007E00"/>
                </a:solidFill>
                <a:latin typeface="Century Gothic"/>
                <a:cs typeface="Arial"/>
                <a:sym typeface="Poppins"/>
              </a:rPr>
              <a:t>Unit 3: </a:t>
            </a:r>
            <a:r>
              <a:rPr lang="en-US" sz="3200" kern="0" dirty="0">
                <a:solidFill>
                  <a:srgbClr val="000000"/>
                </a:solidFill>
                <a:latin typeface="Century Gothic"/>
                <a:cs typeface="Arial"/>
                <a:sym typeface="Poppins"/>
              </a:rPr>
              <a:t>Target Setting &amp; Measuring PrEP Impact </a:t>
            </a:r>
            <a:endParaRPr lang="en-US" sz="3200" kern="0" dirty="0">
              <a:solidFill>
                <a:srgbClr val="000000"/>
              </a:solidFill>
              <a:latin typeface="Century Gothic"/>
              <a:cs typeface="Arial"/>
              <a:sym typeface="Century Gothic"/>
            </a:endParaRPr>
          </a:p>
          <a:p>
            <a:pPr marL="342900" indent="-257175">
              <a:lnSpc>
                <a:spcPct val="150000"/>
              </a:lnSpc>
              <a:spcBef>
                <a:spcPts val="270"/>
              </a:spcBef>
              <a:buClr>
                <a:srgbClr val="000000"/>
              </a:buClr>
              <a:buSzPts val="1800"/>
              <a:buFont typeface="Noto Sans Symbols"/>
              <a:buChar char="❑"/>
              <a:defRPr/>
            </a:pPr>
            <a:endParaRPr lang="en-US" sz="3200" kern="0" dirty="0">
              <a:solidFill>
                <a:srgbClr val="000000"/>
              </a:solidFill>
              <a:latin typeface="Century Gothic"/>
              <a:cs typeface="Arial"/>
              <a:sym typeface="Century Gothic"/>
            </a:endParaRPr>
          </a:p>
          <a:p>
            <a:pPr marL="800100" lvl="1" indent="-257175">
              <a:lnSpc>
                <a:spcPct val="150000"/>
              </a:lnSpc>
              <a:spcBef>
                <a:spcPts val="270"/>
              </a:spcBef>
              <a:buClr>
                <a:srgbClr val="000000"/>
              </a:buClr>
              <a:buSzPts val="1800"/>
              <a:buFont typeface="Noto Sans Symbols"/>
              <a:buChar char="❑"/>
              <a:defRPr/>
            </a:pPr>
            <a:endParaRPr lang="en-US" sz="2800" kern="0" dirty="0">
              <a:solidFill>
                <a:srgbClr val="000000"/>
              </a:solidFill>
              <a:latin typeface="Century Gothic"/>
              <a:cs typeface="Arial"/>
              <a:sym typeface="Poppins"/>
            </a:endParaRPr>
          </a:p>
        </p:txBody>
      </p:sp>
    </p:spTree>
  </p:cSld>
  <p:clrMapOvr>
    <a:masterClrMapping/>
  </p:clrMapOvr>
  <p:transition spd="slow">
    <p:spli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87AF8-F27A-3768-EAB2-C01D57C8D17D}"/>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0DB82066-4814-6472-1872-D2142F217960}"/>
              </a:ext>
            </a:extLst>
          </p:cNvPr>
          <p:cNvSpPr txBox="1">
            <a:spLocks/>
          </p:cNvSpPr>
          <p:nvPr/>
        </p:nvSpPr>
        <p:spPr>
          <a:xfrm>
            <a:off x="698893" y="599471"/>
            <a:ext cx="10515600" cy="770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98A00"/>
                </a:solidFill>
                <a:latin typeface="Arial" panose="020B0604020202020204" pitchFamily="34" charset="0"/>
                <a:ea typeface="+mj-ea"/>
                <a:cs typeface="Arial" panose="020B0604020202020204" pitchFamily="34" charset="0"/>
              </a:defRPr>
            </a:lvl1pPr>
          </a:lstStyle>
          <a:p>
            <a:endParaRPr lang="en-ZM" sz="3600" dirty="0">
              <a:latin typeface="Century Gothic" panose="020B0502020202020204" pitchFamily="34" charset="0"/>
            </a:endParaRPr>
          </a:p>
        </p:txBody>
      </p:sp>
      <p:sp>
        <p:nvSpPr>
          <p:cNvPr id="15" name="Slide Number Placeholder 4">
            <a:extLst>
              <a:ext uri="{FF2B5EF4-FFF2-40B4-BE49-F238E27FC236}">
                <a16:creationId xmlns:a16="http://schemas.microsoft.com/office/drawing/2014/main" id="{90A482B0-718F-178D-0EA8-84717D0A856F}"/>
              </a:ext>
            </a:extLst>
          </p:cNvPr>
          <p:cNvSpPr txBox="1">
            <a:spLocks/>
          </p:cNvSpPr>
          <p:nvPr/>
        </p:nvSpPr>
        <p:spPr>
          <a:xfrm>
            <a:off x="8794173" y="6895846"/>
            <a:ext cx="2743200" cy="365125"/>
          </a:xfrm>
          <a:prstGeom prst="rect">
            <a:avLst/>
          </a:prstGeom>
        </p:spPr>
        <p:txBody>
          <a:bodyPr vert="horz" lIns="91440" tIns="45720" rIns="91440" bIns="45720" rtlCol="0" anchor="ctr"/>
          <a:lstStyle>
            <a:defPPr>
              <a:defRPr lang="en-ZM"/>
            </a:defPPr>
            <a:lvl1pPr marL="0" algn="r"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6B97FA0-9E31-4DD1-ADE4-55A167D4434F}"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 name="Rectangle 2">
            <a:extLst>
              <a:ext uri="{FF2B5EF4-FFF2-40B4-BE49-F238E27FC236}">
                <a16:creationId xmlns:a16="http://schemas.microsoft.com/office/drawing/2014/main" id="{295BED1F-344E-A50D-1923-8227C2C4A88F}"/>
              </a:ext>
            </a:extLst>
          </p:cNvPr>
          <p:cNvSpPr>
            <a:spLocks noChangeArrowheads="1"/>
          </p:cNvSpPr>
          <p:nvPr/>
        </p:nvSpPr>
        <p:spPr bwMode="auto">
          <a:xfrm>
            <a:off x="183573" y="354830"/>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0" cap="none" spc="0" normalizeH="0" baseline="0" noProof="0" dirty="0">
              <a:ln>
                <a:noFill/>
              </a:ln>
              <a:solidFill>
                <a:prstClr val="black"/>
              </a:solidFill>
              <a:effectLst/>
              <a:uLnTx/>
              <a:uFillTx/>
            </a:endParaRPr>
          </a:p>
        </p:txBody>
      </p:sp>
      <p:sp>
        <p:nvSpPr>
          <p:cNvPr id="5" name="Title 1">
            <a:extLst>
              <a:ext uri="{FF2B5EF4-FFF2-40B4-BE49-F238E27FC236}">
                <a16:creationId xmlns:a16="http://schemas.microsoft.com/office/drawing/2014/main" id="{DA047E44-B471-DCAE-9DE5-6E2D73B54A87}"/>
              </a:ext>
            </a:extLst>
          </p:cNvPr>
          <p:cNvSpPr>
            <a:spLocks noGrp="1"/>
          </p:cNvSpPr>
          <p:nvPr>
            <p:ph type="title"/>
          </p:nvPr>
        </p:nvSpPr>
        <p:spPr>
          <a:xfrm>
            <a:off x="820120" y="327029"/>
            <a:ext cx="10291618" cy="770948"/>
          </a:xfrm>
        </p:spPr>
        <p:txBody>
          <a:bodyPr>
            <a:normAutofit/>
          </a:bodyPr>
          <a:lstStyle/>
          <a:p>
            <a:r>
              <a:rPr lang="en-US" sz="4400" dirty="0">
                <a:latin typeface="Century Gothic" panose="020B0502020202020204" pitchFamily="34" charset="0"/>
              </a:rPr>
              <a:t>Follow Up Visit Form</a:t>
            </a:r>
          </a:p>
        </p:txBody>
      </p:sp>
      <p:sp>
        <p:nvSpPr>
          <p:cNvPr id="6" name="Slide Number Placeholder 4">
            <a:extLst>
              <a:ext uri="{FF2B5EF4-FFF2-40B4-BE49-F238E27FC236}">
                <a16:creationId xmlns:a16="http://schemas.microsoft.com/office/drawing/2014/main" id="{2A9C456C-37AC-3BB5-8C60-5BAAEE99E22A}"/>
              </a:ext>
            </a:extLst>
          </p:cNvPr>
          <p:cNvSpPr txBox="1">
            <a:spLocks/>
          </p:cNvSpPr>
          <p:nvPr/>
        </p:nvSpPr>
        <p:spPr>
          <a:xfrm>
            <a:off x="-18080" y="190504"/>
            <a:ext cx="0" cy="0"/>
          </a:xfr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20</a:t>
            </a:fld>
            <a:endParaRPr lang="en-US" dirty="0"/>
          </a:p>
        </p:txBody>
      </p:sp>
      <p:pic>
        <p:nvPicPr>
          <p:cNvPr id="7" name="Picture 6">
            <a:extLst>
              <a:ext uri="{FF2B5EF4-FFF2-40B4-BE49-F238E27FC236}">
                <a16:creationId xmlns:a16="http://schemas.microsoft.com/office/drawing/2014/main" id="{2B682C73-9793-1189-3A5C-CA847DF3BEC2}"/>
              </a:ext>
            </a:extLst>
          </p:cNvPr>
          <p:cNvPicPr>
            <a:picLocks noChangeAspect="1"/>
          </p:cNvPicPr>
          <p:nvPr/>
        </p:nvPicPr>
        <p:blipFill>
          <a:blip r:embed="rId2"/>
          <a:srcRect l="3471" t="2423" r="3357" b="1600"/>
          <a:stretch>
            <a:fillRect/>
          </a:stretch>
        </p:blipFill>
        <p:spPr>
          <a:xfrm>
            <a:off x="977507" y="1444752"/>
            <a:ext cx="4225430" cy="5086219"/>
          </a:xfrm>
          <a:prstGeom prst="rect">
            <a:avLst/>
          </a:prstGeom>
          <a:ln>
            <a:noFill/>
          </a:ln>
          <a:effectLst>
            <a:outerShdw blurRad="292100" dist="139700" dir="2700000" algn="tl" rotWithShape="0">
              <a:srgbClr val="333333">
                <a:alpha val="65000"/>
              </a:srgbClr>
            </a:outerShdw>
          </a:effectLst>
        </p:spPr>
      </p:pic>
      <p:sp>
        <p:nvSpPr>
          <p:cNvPr id="8" name="Content Placeholder 2">
            <a:extLst>
              <a:ext uri="{FF2B5EF4-FFF2-40B4-BE49-F238E27FC236}">
                <a16:creationId xmlns:a16="http://schemas.microsoft.com/office/drawing/2014/main" id="{82522D33-C947-29AE-3AD0-0E728239DEEB}"/>
              </a:ext>
            </a:extLst>
          </p:cNvPr>
          <p:cNvSpPr txBox="1">
            <a:spLocks/>
          </p:cNvSpPr>
          <p:nvPr/>
        </p:nvSpPr>
        <p:spPr>
          <a:xfrm>
            <a:off x="5998464" y="2016129"/>
            <a:ext cx="5216029" cy="4242400"/>
          </a:xfrm>
          <a:prstGeom prst="rect">
            <a:avLst/>
          </a:prstGeom>
          <a:solidFill>
            <a:schemeClr val="bg1"/>
          </a:solid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198A00"/>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98A0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198A00"/>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eaLnBrk="0" fontAlgn="base" hangingPunct="0">
              <a:lnSpc>
                <a:spcPct val="100000"/>
              </a:lnSpc>
              <a:spcBef>
                <a:spcPct val="0"/>
              </a:spcBef>
              <a:spcAft>
                <a:spcPct val="0"/>
              </a:spcAft>
              <a:buClrTx/>
              <a:buFontTx/>
              <a:buChar char="•"/>
            </a:pPr>
            <a:r>
              <a:rPr lang="en-ZM" altLang="en-ZM" sz="2400" dirty="0">
                <a:latin typeface="Century Gothic" panose="020B0502020202020204" pitchFamily="34" charset="0"/>
              </a:rPr>
              <a:t>This form is used for </a:t>
            </a:r>
            <a:r>
              <a:rPr lang="en-ZM" altLang="en-ZM" sz="2400" b="1" dirty="0">
                <a:latin typeface="Century Gothic" panose="020B0502020202020204" pitchFamily="34" charset="0"/>
              </a:rPr>
              <a:t>all PrEP clients attending a follow-up visit</a:t>
            </a:r>
            <a:endParaRPr lang="en-ZM" altLang="en-ZM" sz="2400" dirty="0">
              <a:latin typeface="Century Gothic" panose="020B0502020202020204" pitchFamily="34" charset="0"/>
            </a:endParaRPr>
          </a:p>
          <a:p>
            <a:pPr marL="0" lvl="0" indent="0" eaLnBrk="0" fontAlgn="base" hangingPunct="0">
              <a:lnSpc>
                <a:spcPct val="100000"/>
              </a:lnSpc>
              <a:spcBef>
                <a:spcPct val="0"/>
              </a:spcBef>
              <a:spcAft>
                <a:spcPct val="0"/>
              </a:spcAft>
              <a:buClrTx/>
              <a:buFontTx/>
              <a:buChar char="•"/>
            </a:pPr>
            <a:r>
              <a:rPr lang="en-ZM" altLang="en-ZM" sz="2400" dirty="0">
                <a:latin typeface="Century Gothic" panose="020B0502020202020204" pitchFamily="34" charset="0"/>
              </a:rPr>
              <a:t>It documents:</a:t>
            </a:r>
          </a:p>
          <a:p>
            <a:pPr marL="457200" lvl="1" indent="0" eaLnBrk="0" fontAlgn="base" hangingPunct="0">
              <a:lnSpc>
                <a:spcPct val="100000"/>
              </a:lnSpc>
              <a:spcBef>
                <a:spcPct val="0"/>
              </a:spcBef>
              <a:spcAft>
                <a:spcPct val="0"/>
              </a:spcAft>
              <a:buClrTx/>
              <a:buFontTx/>
              <a:buChar char="•"/>
            </a:pPr>
            <a:r>
              <a:rPr lang="en-ZM" altLang="en-ZM" dirty="0">
                <a:latin typeface="Century Gothic" panose="020B0502020202020204" pitchFamily="34" charset="0"/>
              </a:rPr>
              <a:t>Clinical assessment</a:t>
            </a:r>
          </a:p>
          <a:p>
            <a:pPr marL="457200" lvl="1" indent="0" eaLnBrk="0" fontAlgn="base" hangingPunct="0">
              <a:lnSpc>
                <a:spcPct val="100000"/>
              </a:lnSpc>
              <a:spcBef>
                <a:spcPct val="0"/>
              </a:spcBef>
              <a:spcAft>
                <a:spcPct val="0"/>
              </a:spcAft>
              <a:buClrTx/>
              <a:buFontTx/>
              <a:buChar char="•"/>
            </a:pPr>
            <a:r>
              <a:rPr lang="en-ZM" altLang="en-ZM" dirty="0">
                <a:latin typeface="Century Gothic" panose="020B0502020202020204" pitchFamily="34" charset="0"/>
              </a:rPr>
              <a:t>Laboratory monitoring</a:t>
            </a:r>
          </a:p>
          <a:p>
            <a:pPr marL="457200" lvl="1" indent="0" eaLnBrk="0" fontAlgn="base" hangingPunct="0">
              <a:lnSpc>
                <a:spcPct val="100000"/>
              </a:lnSpc>
              <a:spcBef>
                <a:spcPct val="0"/>
              </a:spcBef>
              <a:spcAft>
                <a:spcPct val="0"/>
              </a:spcAft>
              <a:buClrTx/>
              <a:buFontTx/>
              <a:buChar char="•"/>
            </a:pPr>
            <a:r>
              <a:rPr lang="en-ZM" altLang="en-ZM" dirty="0">
                <a:latin typeface="Century Gothic" panose="020B0502020202020204" pitchFamily="34" charset="0"/>
              </a:rPr>
              <a:t>Side effects and adverse reactions</a:t>
            </a:r>
          </a:p>
          <a:p>
            <a:pPr marL="457200" lvl="1" indent="0" eaLnBrk="0" fontAlgn="base" hangingPunct="0">
              <a:lnSpc>
                <a:spcPct val="100000"/>
              </a:lnSpc>
              <a:spcBef>
                <a:spcPct val="0"/>
              </a:spcBef>
              <a:spcAft>
                <a:spcPct val="0"/>
              </a:spcAft>
              <a:buClrTx/>
              <a:buFontTx/>
              <a:buChar char="•"/>
            </a:pPr>
            <a:r>
              <a:rPr lang="en-ZM" altLang="en-ZM" dirty="0">
                <a:latin typeface="Century Gothic" panose="020B0502020202020204" pitchFamily="34" charset="0"/>
              </a:rPr>
              <a:t>Eligibility for continuation, re-initiation, or discontinuation</a:t>
            </a:r>
          </a:p>
          <a:p>
            <a:pPr marL="0" lvl="0" indent="0" eaLnBrk="0" fontAlgn="base" hangingPunct="0">
              <a:lnSpc>
                <a:spcPct val="100000"/>
              </a:lnSpc>
              <a:spcBef>
                <a:spcPct val="0"/>
              </a:spcBef>
              <a:spcAft>
                <a:spcPct val="0"/>
              </a:spcAft>
              <a:buClrTx/>
              <a:buNone/>
            </a:pPr>
            <a:endParaRPr lang="en-ZM" altLang="en-ZM" sz="2400" dirty="0">
              <a:latin typeface="Century Gothic" panose="020B0502020202020204" pitchFamily="34" charset="0"/>
            </a:endParaRPr>
          </a:p>
        </p:txBody>
      </p:sp>
    </p:spTree>
    <p:extLst>
      <p:ext uri="{BB962C8B-B14F-4D97-AF65-F5344CB8AC3E}">
        <p14:creationId xmlns:p14="http://schemas.microsoft.com/office/powerpoint/2010/main" val="3237637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9967A-D9FD-5D40-DEA6-8C6B5DC47DF1}"/>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53DFB207-EAB6-6FED-C662-A15474AAFADE}"/>
              </a:ext>
            </a:extLst>
          </p:cNvPr>
          <p:cNvSpPr txBox="1">
            <a:spLocks/>
          </p:cNvSpPr>
          <p:nvPr/>
        </p:nvSpPr>
        <p:spPr>
          <a:xfrm>
            <a:off x="698893" y="599471"/>
            <a:ext cx="10515600" cy="770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98A00"/>
                </a:solidFill>
                <a:latin typeface="Arial" panose="020B0604020202020204" pitchFamily="34" charset="0"/>
                <a:ea typeface="+mj-ea"/>
                <a:cs typeface="Arial" panose="020B0604020202020204" pitchFamily="34" charset="0"/>
              </a:defRPr>
            </a:lvl1pPr>
          </a:lstStyle>
          <a:p>
            <a:endParaRPr lang="en-ZM" sz="3600" dirty="0">
              <a:latin typeface="Century Gothic" panose="020B0502020202020204" pitchFamily="34" charset="0"/>
            </a:endParaRPr>
          </a:p>
        </p:txBody>
      </p:sp>
      <p:sp>
        <p:nvSpPr>
          <p:cNvPr id="15" name="Slide Number Placeholder 4">
            <a:extLst>
              <a:ext uri="{FF2B5EF4-FFF2-40B4-BE49-F238E27FC236}">
                <a16:creationId xmlns:a16="http://schemas.microsoft.com/office/drawing/2014/main" id="{EA41C20C-1AEF-E098-56CB-258859B5728D}"/>
              </a:ext>
            </a:extLst>
          </p:cNvPr>
          <p:cNvSpPr txBox="1">
            <a:spLocks/>
          </p:cNvSpPr>
          <p:nvPr/>
        </p:nvSpPr>
        <p:spPr>
          <a:xfrm>
            <a:off x="8794173" y="6895846"/>
            <a:ext cx="2743200" cy="365125"/>
          </a:xfrm>
          <a:prstGeom prst="rect">
            <a:avLst/>
          </a:prstGeom>
        </p:spPr>
        <p:txBody>
          <a:bodyPr vert="horz" lIns="91440" tIns="45720" rIns="91440" bIns="45720" rtlCol="0" anchor="ctr"/>
          <a:lstStyle>
            <a:defPPr>
              <a:defRPr lang="en-ZM"/>
            </a:defPPr>
            <a:lvl1pPr marL="0" algn="r"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6B97FA0-9E31-4DD1-ADE4-55A167D4434F}"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 name="Rectangle 2">
            <a:extLst>
              <a:ext uri="{FF2B5EF4-FFF2-40B4-BE49-F238E27FC236}">
                <a16:creationId xmlns:a16="http://schemas.microsoft.com/office/drawing/2014/main" id="{DC242B32-AD44-ABE9-E2C9-AA7CCC4027BE}"/>
              </a:ext>
            </a:extLst>
          </p:cNvPr>
          <p:cNvSpPr>
            <a:spLocks noChangeArrowheads="1"/>
          </p:cNvSpPr>
          <p:nvPr/>
        </p:nvSpPr>
        <p:spPr bwMode="auto">
          <a:xfrm>
            <a:off x="183573" y="354830"/>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0" cap="none" spc="0" normalizeH="0" baseline="0" noProof="0" dirty="0">
              <a:ln>
                <a:noFill/>
              </a:ln>
              <a:solidFill>
                <a:prstClr val="black"/>
              </a:solidFill>
              <a:effectLst/>
              <a:uLnTx/>
              <a:uFillTx/>
            </a:endParaRPr>
          </a:p>
        </p:txBody>
      </p:sp>
      <p:sp>
        <p:nvSpPr>
          <p:cNvPr id="5" name="Title 1">
            <a:extLst>
              <a:ext uri="{FF2B5EF4-FFF2-40B4-BE49-F238E27FC236}">
                <a16:creationId xmlns:a16="http://schemas.microsoft.com/office/drawing/2014/main" id="{563F4BF5-F356-E50E-2A64-0914439C0093}"/>
              </a:ext>
            </a:extLst>
          </p:cNvPr>
          <p:cNvSpPr>
            <a:spLocks noGrp="1"/>
          </p:cNvSpPr>
          <p:nvPr>
            <p:ph type="title"/>
          </p:nvPr>
        </p:nvSpPr>
        <p:spPr>
          <a:xfrm>
            <a:off x="820120" y="327029"/>
            <a:ext cx="10291618" cy="770948"/>
          </a:xfrm>
        </p:spPr>
        <p:txBody>
          <a:bodyPr>
            <a:normAutofit/>
          </a:bodyPr>
          <a:lstStyle/>
          <a:p>
            <a:r>
              <a:rPr lang="en-US" sz="4400" dirty="0">
                <a:latin typeface="Century Gothic" panose="020B0502020202020204" pitchFamily="34" charset="0"/>
              </a:rPr>
              <a:t>PrEP Discontinuation Form</a:t>
            </a:r>
          </a:p>
        </p:txBody>
      </p:sp>
      <p:sp>
        <p:nvSpPr>
          <p:cNvPr id="6" name="Slide Number Placeholder 4">
            <a:extLst>
              <a:ext uri="{FF2B5EF4-FFF2-40B4-BE49-F238E27FC236}">
                <a16:creationId xmlns:a16="http://schemas.microsoft.com/office/drawing/2014/main" id="{F3DCA49A-727F-5360-903D-CCCFDF92E6BF}"/>
              </a:ext>
            </a:extLst>
          </p:cNvPr>
          <p:cNvSpPr txBox="1">
            <a:spLocks/>
          </p:cNvSpPr>
          <p:nvPr/>
        </p:nvSpPr>
        <p:spPr>
          <a:xfrm>
            <a:off x="-18080" y="190504"/>
            <a:ext cx="0" cy="0"/>
          </a:xfr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21</a:t>
            </a:fld>
            <a:endParaRPr lang="en-US" dirty="0"/>
          </a:p>
        </p:txBody>
      </p:sp>
      <p:sp>
        <p:nvSpPr>
          <p:cNvPr id="8" name="Content Placeholder 2">
            <a:extLst>
              <a:ext uri="{FF2B5EF4-FFF2-40B4-BE49-F238E27FC236}">
                <a16:creationId xmlns:a16="http://schemas.microsoft.com/office/drawing/2014/main" id="{653B23D4-7A98-858D-398D-4728D8876EAC}"/>
              </a:ext>
            </a:extLst>
          </p:cNvPr>
          <p:cNvSpPr txBox="1">
            <a:spLocks/>
          </p:cNvSpPr>
          <p:nvPr/>
        </p:nvSpPr>
        <p:spPr>
          <a:xfrm>
            <a:off x="6096000" y="1951310"/>
            <a:ext cx="5956975" cy="4242400"/>
          </a:xfrm>
          <a:prstGeom prst="rect">
            <a:avLst/>
          </a:prstGeom>
          <a:solidFill>
            <a:schemeClr val="bg1"/>
          </a:solid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198A00"/>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98A0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198A00"/>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eaLnBrk="0" fontAlgn="base" hangingPunct="0">
              <a:lnSpc>
                <a:spcPct val="100000"/>
              </a:lnSpc>
              <a:spcBef>
                <a:spcPct val="0"/>
              </a:spcBef>
              <a:spcAft>
                <a:spcPct val="0"/>
              </a:spcAft>
              <a:buClrTx/>
              <a:buFontTx/>
              <a:buChar char="•"/>
            </a:pPr>
            <a:r>
              <a:rPr lang="en-GB" altLang="en-ZM" sz="2400" dirty="0">
                <a:latin typeface="Century Gothic" panose="020B0502020202020204" pitchFamily="34" charset="0"/>
              </a:rPr>
              <a:t>The PrEP Discontinuation Form is used when a client stops any PrEP method.</a:t>
            </a:r>
          </a:p>
          <a:p>
            <a:pPr marL="0" lvl="0" indent="0" eaLnBrk="0" fontAlgn="base" hangingPunct="0">
              <a:lnSpc>
                <a:spcPct val="100000"/>
              </a:lnSpc>
              <a:spcBef>
                <a:spcPct val="0"/>
              </a:spcBef>
              <a:spcAft>
                <a:spcPct val="0"/>
              </a:spcAft>
              <a:buClrTx/>
              <a:buFontTx/>
              <a:buChar char="•"/>
            </a:pPr>
            <a:r>
              <a:rPr lang="en-GB" altLang="en-ZM" sz="2400" dirty="0">
                <a:latin typeface="Century Gothic" panose="020B0502020202020204" pitchFamily="34" charset="0"/>
              </a:rPr>
              <a:t> It captures reasons why a client stopped PrEP, screens for STIs and pregnancy (for CAB-LA/LEN users), triggers HIV drug resistance testing if seroconversion occurred, and ensures every client leaves with an alternative prevention plan and a follow-up date.</a:t>
            </a:r>
            <a:endParaRPr lang="en-ZM" altLang="en-ZM" sz="2400" dirty="0">
              <a:latin typeface="Century Gothic" panose="020B0502020202020204" pitchFamily="34" charset="0"/>
            </a:endParaRPr>
          </a:p>
        </p:txBody>
      </p:sp>
      <p:pic>
        <p:nvPicPr>
          <p:cNvPr id="2" name="Picture 1">
            <a:extLst>
              <a:ext uri="{FF2B5EF4-FFF2-40B4-BE49-F238E27FC236}">
                <a16:creationId xmlns:a16="http://schemas.microsoft.com/office/drawing/2014/main" id="{26C55467-24D6-F64A-5CB9-B931F07FC95E}"/>
              </a:ext>
            </a:extLst>
          </p:cNvPr>
          <p:cNvPicPr>
            <a:picLocks noChangeAspect="1"/>
          </p:cNvPicPr>
          <p:nvPr/>
        </p:nvPicPr>
        <p:blipFill>
          <a:blip r:embed="rId2"/>
          <a:srcRect t="3585"/>
          <a:stretch>
            <a:fillRect/>
          </a:stretch>
        </p:blipFill>
        <p:spPr>
          <a:xfrm>
            <a:off x="698893" y="1614049"/>
            <a:ext cx="4922981" cy="49169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51407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E398A-377D-8758-E394-696E2CD95581}"/>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83C000A7-672C-D887-C8EF-2FF25A6BDA2F}"/>
              </a:ext>
            </a:extLst>
          </p:cNvPr>
          <p:cNvSpPr txBox="1">
            <a:spLocks/>
          </p:cNvSpPr>
          <p:nvPr/>
        </p:nvSpPr>
        <p:spPr>
          <a:xfrm>
            <a:off x="698893" y="599471"/>
            <a:ext cx="10515600" cy="770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98A00"/>
                </a:solidFill>
                <a:latin typeface="Arial" panose="020B0604020202020204" pitchFamily="34" charset="0"/>
                <a:ea typeface="+mj-ea"/>
                <a:cs typeface="Arial" panose="020B0604020202020204" pitchFamily="34" charset="0"/>
              </a:defRPr>
            </a:lvl1pPr>
          </a:lstStyle>
          <a:p>
            <a:endParaRPr lang="en-ZM" sz="3600" dirty="0">
              <a:latin typeface="Century Gothic" panose="020B0502020202020204" pitchFamily="34" charset="0"/>
            </a:endParaRPr>
          </a:p>
        </p:txBody>
      </p:sp>
      <p:sp>
        <p:nvSpPr>
          <p:cNvPr id="15" name="Slide Number Placeholder 4">
            <a:extLst>
              <a:ext uri="{FF2B5EF4-FFF2-40B4-BE49-F238E27FC236}">
                <a16:creationId xmlns:a16="http://schemas.microsoft.com/office/drawing/2014/main" id="{BEFA7F08-FA59-B099-D014-3B3EA9EBAD95}"/>
              </a:ext>
            </a:extLst>
          </p:cNvPr>
          <p:cNvSpPr txBox="1">
            <a:spLocks/>
          </p:cNvSpPr>
          <p:nvPr/>
        </p:nvSpPr>
        <p:spPr>
          <a:xfrm>
            <a:off x="8794173" y="6895846"/>
            <a:ext cx="2743200" cy="365125"/>
          </a:xfrm>
          <a:prstGeom prst="rect">
            <a:avLst/>
          </a:prstGeom>
        </p:spPr>
        <p:txBody>
          <a:bodyPr vert="horz" lIns="91440" tIns="45720" rIns="91440" bIns="45720" rtlCol="0" anchor="ctr"/>
          <a:lstStyle>
            <a:defPPr>
              <a:defRPr lang="en-ZM"/>
            </a:defPPr>
            <a:lvl1pPr marL="0" algn="r" defTabSz="914400" rtl="0" eaLnBrk="1" latinLnBrk="0" hangingPunct="1">
              <a:defRPr sz="120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6B97FA0-9E31-4DD1-ADE4-55A167D4434F}" type="slidenum">
              <a:rPr kumimoji="0" lang="en-US" sz="12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 name="Rectangle 2">
            <a:extLst>
              <a:ext uri="{FF2B5EF4-FFF2-40B4-BE49-F238E27FC236}">
                <a16:creationId xmlns:a16="http://schemas.microsoft.com/office/drawing/2014/main" id="{E1A6AD34-755E-3FCA-A4BD-2A5F7724AF41}"/>
              </a:ext>
            </a:extLst>
          </p:cNvPr>
          <p:cNvSpPr>
            <a:spLocks noChangeArrowheads="1"/>
          </p:cNvSpPr>
          <p:nvPr/>
        </p:nvSpPr>
        <p:spPr bwMode="auto">
          <a:xfrm>
            <a:off x="183573" y="354830"/>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eaLnBrk="0" fontAlgn="base" latinLnBrk="0" hangingPunct="0">
              <a:lnSpc>
                <a:spcPct val="100000"/>
              </a:lnSpc>
              <a:spcBef>
                <a:spcPct val="0"/>
              </a:spcBef>
              <a:spcAft>
                <a:spcPct val="0"/>
              </a:spcAft>
              <a:buClrTx/>
              <a:buSzTx/>
              <a:buFontTx/>
              <a:buChar char="•"/>
              <a:tabLst/>
              <a:defRPr/>
            </a:pPr>
            <a:endParaRPr kumimoji="0" lang="en-ZM" altLang="en-ZM" sz="1800" b="0" i="0" u="none" strike="noStrike" kern="0" cap="none" spc="0" normalizeH="0" baseline="0" noProof="0" dirty="0">
              <a:ln>
                <a:noFill/>
              </a:ln>
              <a:solidFill>
                <a:prstClr val="black"/>
              </a:solidFill>
              <a:effectLst/>
              <a:uLnTx/>
              <a:uFillTx/>
            </a:endParaRPr>
          </a:p>
        </p:txBody>
      </p:sp>
      <p:sp>
        <p:nvSpPr>
          <p:cNvPr id="5" name="Title 1">
            <a:extLst>
              <a:ext uri="{FF2B5EF4-FFF2-40B4-BE49-F238E27FC236}">
                <a16:creationId xmlns:a16="http://schemas.microsoft.com/office/drawing/2014/main" id="{8838E893-8AD3-1D74-7B2E-924417681C6F}"/>
              </a:ext>
            </a:extLst>
          </p:cNvPr>
          <p:cNvSpPr>
            <a:spLocks noGrp="1"/>
          </p:cNvSpPr>
          <p:nvPr>
            <p:ph type="title"/>
          </p:nvPr>
        </p:nvSpPr>
        <p:spPr>
          <a:xfrm>
            <a:off x="820120" y="327029"/>
            <a:ext cx="10291618" cy="770948"/>
          </a:xfrm>
        </p:spPr>
        <p:txBody>
          <a:bodyPr>
            <a:normAutofit/>
          </a:bodyPr>
          <a:lstStyle/>
          <a:p>
            <a:r>
              <a:rPr lang="en-US" sz="4400" dirty="0">
                <a:latin typeface="Century Gothic" panose="020B0502020202020204" pitchFamily="34" charset="0"/>
              </a:rPr>
              <a:t>Post Discontinuation Form</a:t>
            </a:r>
          </a:p>
        </p:txBody>
      </p:sp>
      <p:sp>
        <p:nvSpPr>
          <p:cNvPr id="6" name="Slide Number Placeholder 4">
            <a:extLst>
              <a:ext uri="{FF2B5EF4-FFF2-40B4-BE49-F238E27FC236}">
                <a16:creationId xmlns:a16="http://schemas.microsoft.com/office/drawing/2014/main" id="{B0E2966E-FAD7-73E0-03D1-B2D21E8EB866}"/>
              </a:ext>
            </a:extLst>
          </p:cNvPr>
          <p:cNvSpPr txBox="1">
            <a:spLocks/>
          </p:cNvSpPr>
          <p:nvPr/>
        </p:nvSpPr>
        <p:spPr>
          <a:xfrm>
            <a:off x="-18080" y="190504"/>
            <a:ext cx="0" cy="0"/>
          </a:xfr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22</a:t>
            </a:fld>
            <a:endParaRPr lang="en-US" dirty="0"/>
          </a:p>
        </p:txBody>
      </p:sp>
      <p:sp>
        <p:nvSpPr>
          <p:cNvPr id="8" name="Content Placeholder 2">
            <a:extLst>
              <a:ext uri="{FF2B5EF4-FFF2-40B4-BE49-F238E27FC236}">
                <a16:creationId xmlns:a16="http://schemas.microsoft.com/office/drawing/2014/main" id="{7922B824-7A58-50AE-7B70-22A7B78E1200}"/>
              </a:ext>
            </a:extLst>
          </p:cNvPr>
          <p:cNvSpPr txBox="1">
            <a:spLocks/>
          </p:cNvSpPr>
          <p:nvPr/>
        </p:nvSpPr>
        <p:spPr>
          <a:xfrm>
            <a:off x="5965929" y="1739489"/>
            <a:ext cx="5956975" cy="4791481"/>
          </a:xfrm>
          <a:prstGeom prst="rect">
            <a:avLst/>
          </a:prstGeom>
          <a:solidFill>
            <a:schemeClr val="bg1"/>
          </a:solid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198A00"/>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98A0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198A00"/>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198A00"/>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eaLnBrk="0" fontAlgn="base" hangingPunct="0">
              <a:lnSpc>
                <a:spcPct val="100000"/>
              </a:lnSpc>
              <a:spcBef>
                <a:spcPct val="0"/>
              </a:spcBef>
              <a:spcAft>
                <a:spcPct val="0"/>
              </a:spcAft>
              <a:buClrTx/>
              <a:buFontTx/>
              <a:buChar char="•"/>
            </a:pPr>
            <a:r>
              <a:rPr lang="en-GB" altLang="en-ZM" sz="2400" dirty="0">
                <a:latin typeface="Century Gothic" panose="020B0502020202020204" pitchFamily="34" charset="0"/>
              </a:rPr>
              <a:t>This form ensures clients who stop CAB-LA or LEN are followed up further — they return every 3 months for HIV retesting, risk reassessment, mental health screening, and a conversation about restarting injectables or switching to another prevention method</a:t>
            </a:r>
            <a:endParaRPr lang="en-ZM" altLang="en-ZM" sz="2400" dirty="0">
              <a:latin typeface="Century Gothic" panose="020B0502020202020204" pitchFamily="34" charset="0"/>
            </a:endParaRPr>
          </a:p>
        </p:txBody>
      </p:sp>
      <p:pic>
        <p:nvPicPr>
          <p:cNvPr id="3" name="Picture 2">
            <a:extLst>
              <a:ext uri="{FF2B5EF4-FFF2-40B4-BE49-F238E27FC236}">
                <a16:creationId xmlns:a16="http://schemas.microsoft.com/office/drawing/2014/main" id="{9676C49F-838C-6F5D-A408-DA480F18DE03}"/>
              </a:ext>
            </a:extLst>
          </p:cNvPr>
          <p:cNvPicPr>
            <a:picLocks noChangeAspect="1"/>
          </p:cNvPicPr>
          <p:nvPr/>
        </p:nvPicPr>
        <p:blipFill>
          <a:blip r:embed="rId2"/>
          <a:stretch>
            <a:fillRect/>
          </a:stretch>
        </p:blipFill>
        <p:spPr>
          <a:xfrm>
            <a:off x="698893" y="1564837"/>
            <a:ext cx="4793673" cy="501534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35180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5AF7-CD0A-F11E-3006-909F2A61ECA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4C4B3A7-85D8-ED44-CA8D-6E32EA777223}"/>
              </a:ext>
            </a:extLst>
          </p:cNvPr>
          <p:cNvSpPr/>
          <p:nvPr/>
        </p:nvSpPr>
        <p:spPr bwMode="auto">
          <a:xfrm>
            <a:off x="0" y="0"/>
            <a:ext cx="1195007" cy="68580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ZM" sz="1800" b="0" i="0" u="none" strike="noStrike" kern="1200" cap="none" spc="0" normalizeH="0" baseline="0" noProof="0">
              <a:ln>
                <a:noFill/>
              </a:ln>
              <a:solidFill>
                <a:prstClr val="black"/>
              </a:solidFill>
              <a:effectLst/>
              <a:uLnTx/>
              <a:uFillTx/>
              <a:latin typeface="Comic Sans MS" pitchFamily="66" charset="0"/>
              <a:ea typeface="+mn-ea"/>
              <a:cs typeface="+mn-cs"/>
            </a:endParaRPr>
          </a:p>
        </p:txBody>
      </p:sp>
      <p:sp>
        <p:nvSpPr>
          <p:cNvPr id="16" name="Slide Number Placeholder 3">
            <a:extLst>
              <a:ext uri="{FF2B5EF4-FFF2-40B4-BE49-F238E27FC236}">
                <a16:creationId xmlns:a16="http://schemas.microsoft.com/office/drawing/2014/main" id="{9A5942B0-D0CE-C462-8D59-F4BF6D48575C}"/>
              </a:ext>
            </a:extLst>
          </p:cNvPr>
          <p:cNvSpPr txBox="1">
            <a:spLocks/>
          </p:cNvSpPr>
          <p:nvPr/>
        </p:nvSpPr>
        <p:spPr>
          <a:xfrm>
            <a:off x="11606448" y="6283333"/>
            <a:ext cx="6096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01FCE9-2F13-42AA-8B85-59C7984603BE}" type="slidenum">
              <a:rPr lang="en-US" smtClean="0"/>
              <a:pPr/>
              <a:t>23</a:t>
            </a:fld>
            <a:endParaRPr lang="en-US" dirty="0"/>
          </a:p>
        </p:txBody>
      </p:sp>
      <p:sp>
        <p:nvSpPr>
          <p:cNvPr id="2" name="Title 1">
            <a:extLst>
              <a:ext uri="{FF2B5EF4-FFF2-40B4-BE49-F238E27FC236}">
                <a16:creationId xmlns:a16="http://schemas.microsoft.com/office/drawing/2014/main" id="{B48C6356-E477-B921-CCA3-9D3F4E73A452}"/>
              </a:ext>
            </a:extLst>
          </p:cNvPr>
          <p:cNvSpPr>
            <a:spLocks noGrp="1"/>
          </p:cNvSpPr>
          <p:nvPr>
            <p:ph type="title"/>
          </p:nvPr>
        </p:nvSpPr>
        <p:spPr>
          <a:xfrm>
            <a:off x="739737" y="0"/>
            <a:ext cx="10489095" cy="1440658"/>
          </a:xfrm>
        </p:spPr>
        <p:txBody>
          <a:bodyPr/>
          <a:lstStyle/>
          <a:p>
            <a:r>
              <a:rPr lang="en-GB" sz="4000" dirty="0"/>
              <a:t>Additional Client Level Forms For Safety Monitoring</a:t>
            </a:r>
            <a:br>
              <a:rPr lang="en-GB" sz="1600" dirty="0"/>
            </a:br>
            <a:r>
              <a:rPr lang="en-GB" sz="1600" dirty="0"/>
              <a:t>Pregnancy Follow Up Form &amp; Active Pharmacovigilance Form</a:t>
            </a:r>
            <a:endParaRPr lang="en-US" sz="1600" dirty="0"/>
          </a:p>
        </p:txBody>
      </p:sp>
      <p:pic>
        <p:nvPicPr>
          <p:cNvPr id="3" name="Picture 2">
            <a:extLst>
              <a:ext uri="{FF2B5EF4-FFF2-40B4-BE49-F238E27FC236}">
                <a16:creationId xmlns:a16="http://schemas.microsoft.com/office/drawing/2014/main" id="{183DD499-668B-CE7D-E354-0085C2F729D0}"/>
              </a:ext>
            </a:extLst>
          </p:cNvPr>
          <p:cNvPicPr>
            <a:picLocks noChangeAspect="1"/>
          </p:cNvPicPr>
          <p:nvPr/>
        </p:nvPicPr>
        <p:blipFill>
          <a:blip r:embed="rId2"/>
          <a:stretch>
            <a:fillRect/>
          </a:stretch>
        </p:blipFill>
        <p:spPr>
          <a:xfrm>
            <a:off x="8715008" y="1953797"/>
            <a:ext cx="3045148" cy="41155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a:extLst>
              <a:ext uri="{FF2B5EF4-FFF2-40B4-BE49-F238E27FC236}">
                <a16:creationId xmlns:a16="http://schemas.microsoft.com/office/drawing/2014/main" id="{8FFADBE5-9619-11F3-B076-8C851E4B2C7B}"/>
              </a:ext>
            </a:extLst>
          </p:cNvPr>
          <p:cNvSpPr txBox="1"/>
          <p:nvPr/>
        </p:nvSpPr>
        <p:spPr>
          <a:xfrm>
            <a:off x="5118289" y="3610106"/>
            <a:ext cx="3150045" cy="31085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400" dirty="0">
                <a:latin typeface="Century Gothic" panose="020B0502020202020204" pitchFamily="34" charset="0"/>
              </a:rPr>
              <a:t>S</a:t>
            </a:r>
            <a:r>
              <a:rPr kumimoji="0" lang="en-US" sz="1400" b="0" i="0" u="none" strike="noStrike" kern="1200" cap="none" spc="0" normalizeH="0" baseline="0" noProof="0" dirty="0" err="1">
                <a:ln>
                  <a:noFill/>
                </a:ln>
                <a:effectLst/>
                <a:uLnTx/>
                <a:uFillTx/>
                <a:latin typeface="Century Gothic" panose="020B0502020202020204" pitchFamily="34" charset="0"/>
              </a:rPr>
              <a:t>tandardized</a:t>
            </a:r>
            <a:r>
              <a:rPr kumimoji="0" lang="en-US" sz="1400" b="0" i="0" u="none" strike="noStrike" kern="1200" cap="none" spc="0" normalizeH="0" baseline="0" noProof="0" dirty="0">
                <a:ln>
                  <a:noFill/>
                </a:ln>
                <a:effectLst/>
                <a:uLnTx/>
                <a:uFillTx/>
                <a:latin typeface="Century Gothic" panose="020B0502020202020204" pitchFamily="34" charset="0"/>
              </a:rPr>
              <a:t> active pharmacovigilance tool to capture baseline client characteristics, co-morbidities, concomitant medications</a:t>
            </a:r>
            <a:r>
              <a:rPr lang="en-US" sz="1400" dirty="0">
                <a:latin typeface="Century Gothic" panose="020B0502020202020204" pitchFamily="34" charset="0"/>
              </a:rPr>
              <a:t> </a:t>
            </a:r>
            <a:r>
              <a:rPr kumimoji="0" lang="en-US" sz="1400" b="0" i="0" u="none" strike="noStrike" kern="1200" cap="none" spc="0" normalizeH="0" baseline="0" noProof="0" dirty="0">
                <a:ln>
                  <a:noFill/>
                </a:ln>
                <a:effectLst/>
                <a:uLnTx/>
                <a:uFillTx/>
                <a:latin typeface="Century Gothic" panose="020B0502020202020204" pitchFamily="34" charset="0"/>
              </a:rPr>
              <a:t>and ADRs.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400" b="0" i="0" u="none" strike="noStrike" kern="1200" cap="none" spc="0" normalizeH="0" baseline="0" noProof="0" dirty="0">
              <a:ln>
                <a:noFill/>
              </a:ln>
              <a:effectLst/>
              <a:uLnTx/>
              <a:uFillTx/>
              <a:latin typeface="Century Gothic" panose="020B0502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400" b="0" i="0" u="none" strike="noStrike" kern="1200" cap="none" spc="0" normalizeH="0" baseline="0" noProof="0" dirty="0">
                <a:ln>
                  <a:noFill/>
                </a:ln>
                <a:effectLst/>
                <a:uLnTx/>
                <a:uFillTx/>
                <a:latin typeface="Century Gothic" panose="020B0502020202020204" pitchFamily="34" charset="0"/>
              </a:rPr>
              <a:t>Healthcare workers proactively followed clients via telephone at day 7 and day 30 post-initiation to systematically assess for ADRs, symptom severity, and clinical outcomes. </a:t>
            </a:r>
            <a:endParaRPr kumimoji="0" lang="en-GB" sz="1400" b="0" i="0" u="none" strike="noStrike" kern="1200" cap="none" spc="0" normalizeH="0" baseline="0" noProof="0" dirty="0">
              <a:ln>
                <a:noFill/>
              </a:ln>
              <a:effectLst/>
              <a:uLnTx/>
              <a:uFillTx/>
              <a:latin typeface="Century Gothic" panose="020B0502020202020204" pitchFamily="34" charset="0"/>
            </a:endParaRPr>
          </a:p>
        </p:txBody>
      </p:sp>
      <p:pic>
        <p:nvPicPr>
          <p:cNvPr id="12" name="Picture 11">
            <a:extLst>
              <a:ext uri="{FF2B5EF4-FFF2-40B4-BE49-F238E27FC236}">
                <a16:creationId xmlns:a16="http://schemas.microsoft.com/office/drawing/2014/main" id="{AC2E02BC-1ECC-5736-4378-86C9A84E5243}"/>
              </a:ext>
            </a:extLst>
          </p:cNvPr>
          <p:cNvPicPr>
            <a:picLocks noChangeAspect="1"/>
          </p:cNvPicPr>
          <p:nvPr/>
        </p:nvPicPr>
        <p:blipFill>
          <a:blip r:embed="rId3"/>
          <a:srcRect r="50472"/>
          <a:stretch>
            <a:fillRect/>
          </a:stretch>
        </p:blipFill>
        <p:spPr>
          <a:xfrm>
            <a:off x="458663" y="1598231"/>
            <a:ext cx="3950350" cy="3036866"/>
          </a:xfrm>
          <a:prstGeom prst="rect">
            <a:avLst/>
          </a:prstGeom>
          <a:effectLst>
            <a:outerShdw blurRad="254000" dist="38100" dir="2700000" sx="102000" sy="102000" algn="tl" rotWithShape="0">
              <a:prstClr val="black">
                <a:alpha val="26000"/>
              </a:prstClr>
            </a:outerShdw>
          </a:effectLst>
        </p:spPr>
      </p:pic>
      <p:pic>
        <p:nvPicPr>
          <p:cNvPr id="14" name="Picture 13">
            <a:extLst>
              <a:ext uri="{FF2B5EF4-FFF2-40B4-BE49-F238E27FC236}">
                <a16:creationId xmlns:a16="http://schemas.microsoft.com/office/drawing/2014/main" id="{1FCBCB9B-CE2D-C207-C5A5-C8867A7F4754}"/>
              </a:ext>
            </a:extLst>
          </p:cNvPr>
          <p:cNvPicPr>
            <a:picLocks noChangeAspect="1"/>
          </p:cNvPicPr>
          <p:nvPr/>
        </p:nvPicPr>
        <p:blipFill>
          <a:blip r:embed="rId3"/>
          <a:srcRect l="50283"/>
          <a:stretch>
            <a:fillRect/>
          </a:stretch>
        </p:blipFill>
        <p:spPr>
          <a:xfrm>
            <a:off x="1111998" y="3476641"/>
            <a:ext cx="3818223" cy="2924153"/>
          </a:xfrm>
          <a:prstGeom prst="rect">
            <a:avLst/>
          </a:prstGeom>
          <a:effectLst>
            <a:outerShdw blurRad="254000" dist="38100" dir="2700000" sx="102000" sy="102000" algn="tl" rotWithShape="0">
              <a:prstClr val="black">
                <a:alpha val="26000"/>
              </a:prstClr>
            </a:outerShdw>
          </a:effectLst>
        </p:spPr>
      </p:pic>
      <p:sp>
        <p:nvSpPr>
          <p:cNvPr id="29" name="TextBox 28">
            <a:extLst>
              <a:ext uri="{FF2B5EF4-FFF2-40B4-BE49-F238E27FC236}">
                <a16:creationId xmlns:a16="http://schemas.microsoft.com/office/drawing/2014/main" id="{5A3B6D61-B8F9-DC8B-2C12-E5AA9273E016}"/>
              </a:ext>
            </a:extLst>
          </p:cNvPr>
          <p:cNvSpPr txBox="1"/>
          <p:nvPr/>
        </p:nvSpPr>
        <p:spPr>
          <a:xfrm>
            <a:off x="4660038" y="1594027"/>
            <a:ext cx="3818223" cy="181588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buFont typeface="Wingdings" panose="05000000000000000000" pitchFamily="2" charset="2"/>
              <a:buChar char="ü"/>
              <a:defRPr/>
            </a:pPr>
            <a:r>
              <a:rPr lang="en-GB" sz="1400" dirty="0">
                <a:latin typeface="Century Gothic" panose="020B0502020202020204" pitchFamily="34" charset="0"/>
              </a:rPr>
              <a:t>This form tracks the safety of long-acting PrEP (CAB-LA and </a:t>
            </a:r>
            <a:r>
              <a:rPr lang="en-GB" sz="1400" dirty="0" err="1">
                <a:latin typeface="Century Gothic" panose="020B0502020202020204" pitchFamily="34" charset="0"/>
              </a:rPr>
              <a:t>Lenacapavir</a:t>
            </a:r>
            <a:r>
              <a:rPr lang="en-GB" sz="1400" dirty="0">
                <a:latin typeface="Century Gothic" panose="020B0502020202020204" pitchFamily="34" charset="0"/>
              </a:rPr>
              <a:t>) during pregnancy, following both mother and infant from ANC through delivery and up to 24 months postnatal, with built-in pharmacovigilance reporting for any abnormalities detected</a:t>
            </a:r>
          </a:p>
        </p:txBody>
      </p:sp>
      <p:sp>
        <p:nvSpPr>
          <p:cNvPr id="30" name="Arrow: Right 29">
            <a:extLst>
              <a:ext uri="{FF2B5EF4-FFF2-40B4-BE49-F238E27FC236}">
                <a16:creationId xmlns:a16="http://schemas.microsoft.com/office/drawing/2014/main" id="{D4CB4A51-9233-D2EF-A2D4-CFAD184C7289}"/>
              </a:ext>
            </a:extLst>
          </p:cNvPr>
          <p:cNvSpPr/>
          <p:nvPr/>
        </p:nvSpPr>
        <p:spPr>
          <a:xfrm>
            <a:off x="8075541" y="3476641"/>
            <a:ext cx="1133856" cy="106984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M"/>
          </a:p>
        </p:txBody>
      </p:sp>
      <p:sp>
        <p:nvSpPr>
          <p:cNvPr id="31" name="Arrow: Right 30">
            <a:extLst>
              <a:ext uri="{FF2B5EF4-FFF2-40B4-BE49-F238E27FC236}">
                <a16:creationId xmlns:a16="http://schemas.microsoft.com/office/drawing/2014/main" id="{A34C30CA-9F86-1386-9250-713A6B75797D}"/>
              </a:ext>
            </a:extLst>
          </p:cNvPr>
          <p:cNvSpPr/>
          <p:nvPr/>
        </p:nvSpPr>
        <p:spPr>
          <a:xfrm rot="10800000">
            <a:off x="3653657" y="1900973"/>
            <a:ext cx="1133856" cy="106984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M"/>
          </a:p>
        </p:txBody>
      </p:sp>
    </p:spTree>
    <p:extLst>
      <p:ext uri="{BB962C8B-B14F-4D97-AF65-F5344CB8AC3E}">
        <p14:creationId xmlns:p14="http://schemas.microsoft.com/office/powerpoint/2010/main" val="29870228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2A510949-0064-8784-F060-560D1C1A29BF}"/>
              </a:ext>
            </a:extLst>
          </p:cNvPr>
          <p:cNvSpPr/>
          <p:nvPr/>
        </p:nvSpPr>
        <p:spPr>
          <a:xfrm>
            <a:off x="810491" y="1319645"/>
            <a:ext cx="11125477" cy="2653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M"/>
          </a:p>
        </p:txBody>
      </p:sp>
      <p:sp>
        <p:nvSpPr>
          <p:cNvPr id="2" name="Text 0"/>
          <p:cNvSpPr/>
          <p:nvPr/>
        </p:nvSpPr>
        <p:spPr>
          <a:xfrm>
            <a:off x="243840" y="97536"/>
            <a:ext cx="11704320" cy="438912"/>
          </a:xfrm>
          <a:prstGeom prst="rect">
            <a:avLst/>
          </a:prstGeom>
          <a:noFill/>
          <a:ln/>
        </p:spPr>
        <p:txBody>
          <a:bodyPr wrap="square" lIns="0" tIns="0" rIns="0" bIns="0" rtlCol="0" anchor="ctr"/>
          <a:lstStyle/>
          <a:p>
            <a:pPr algn="ctr"/>
            <a:r>
              <a:rPr lang="en-US" sz="2800" dirty="0">
                <a:solidFill>
                  <a:srgbClr val="006600"/>
                </a:solidFill>
                <a:latin typeface="Century Gothic" panose="020B0502020202020204" pitchFamily="34" charset="0"/>
                <a:ea typeface="Trebuchet MS" pitchFamily="34" charset="-122"/>
                <a:cs typeface="Trebuchet MS" pitchFamily="34" charset="-120"/>
              </a:rPr>
              <a:t>PrEP Data Collection Tools Across the Client Journey</a:t>
            </a:r>
            <a:endParaRPr lang="en-US" sz="2800" dirty="0">
              <a:solidFill>
                <a:srgbClr val="006600"/>
              </a:solidFill>
              <a:latin typeface="Century Gothic" panose="020B0502020202020204" pitchFamily="34" charset="0"/>
            </a:endParaRPr>
          </a:p>
        </p:txBody>
      </p:sp>
      <p:sp>
        <p:nvSpPr>
          <p:cNvPr id="3" name="Text 1"/>
          <p:cNvSpPr/>
          <p:nvPr/>
        </p:nvSpPr>
        <p:spPr>
          <a:xfrm>
            <a:off x="231648" y="548640"/>
            <a:ext cx="11704320" cy="243840"/>
          </a:xfrm>
          <a:prstGeom prst="rect">
            <a:avLst/>
          </a:prstGeom>
          <a:noFill/>
          <a:ln/>
        </p:spPr>
        <p:txBody>
          <a:bodyPr wrap="square" lIns="0" tIns="0" rIns="0" bIns="0" rtlCol="0" anchor="ctr"/>
          <a:lstStyle/>
          <a:p>
            <a:pPr algn="ctr"/>
            <a:r>
              <a:rPr lang="en-US" sz="1200" i="1" dirty="0">
                <a:solidFill>
                  <a:srgbClr val="666666"/>
                </a:solidFill>
                <a:latin typeface="Calibri" pitchFamily="34" charset="0"/>
                <a:ea typeface="Calibri" pitchFamily="34" charset="-122"/>
                <a:cs typeface="Calibri" pitchFamily="34" charset="-120"/>
              </a:rPr>
              <a:t>Which tool is used at each stage of a client's PrEP experience</a:t>
            </a:r>
            <a:endParaRPr lang="en-US" sz="1200" dirty="0"/>
          </a:p>
        </p:txBody>
      </p:sp>
      <p:sp>
        <p:nvSpPr>
          <p:cNvPr id="4" name="Shape 2"/>
          <p:cNvSpPr/>
          <p:nvPr/>
        </p:nvSpPr>
        <p:spPr>
          <a:xfrm>
            <a:off x="4084320" y="829056"/>
            <a:ext cx="1272032" cy="633984"/>
          </a:xfrm>
          <a:prstGeom prst="rect">
            <a:avLst/>
          </a:prstGeom>
          <a:solidFill>
            <a:srgbClr val="1A1A8A"/>
          </a:solidFill>
          <a:ln/>
        </p:spPr>
        <p:txBody>
          <a:bodyPr/>
          <a:lstStyle/>
          <a:p>
            <a:endParaRPr lang="en-ZM" sz="2400"/>
          </a:p>
        </p:txBody>
      </p:sp>
      <p:sp>
        <p:nvSpPr>
          <p:cNvPr id="5" name="Text 3"/>
          <p:cNvSpPr/>
          <p:nvPr/>
        </p:nvSpPr>
        <p:spPr>
          <a:xfrm>
            <a:off x="41087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Screening &amp;</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Eligibility</a:t>
            </a:r>
            <a:endParaRPr lang="en-US" sz="1067" dirty="0"/>
          </a:p>
        </p:txBody>
      </p:sp>
      <p:sp>
        <p:nvSpPr>
          <p:cNvPr id="6" name="Shape 4"/>
          <p:cNvSpPr/>
          <p:nvPr/>
        </p:nvSpPr>
        <p:spPr>
          <a:xfrm>
            <a:off x="5405120" y="829056"/>
            <a:ext cx="1272032" cy="633984"/>
          </a:xfrm>
          <a:prstGeom prst="rect">
            <a:avLst/>
          </a:prstGeom>
          <a:solidFill>
            <a:srgbClr val="2E5FAA"/>
          </a:solidFill>
          <a:ln/>
        </p:spPr>
        <p:txBody>
          <a:bodyPr/>
          <a:lstStyle/>
          <a:p>
            <a:endParaRPr lang="en-ZM" sz="2400"/>
          </a:p>
        </p:txBody>
      </p:sp>
      <p:sp>
        <p:nvSpPr>
          <p:cNvPr id="7" name="Text 5"/>
          <p:cNvSpPr/>
          <p:nvPr/>
        </p:nvSpPr>
        <p:spPr>
          <a:xfrm>
            <a:off x="54295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PrEP</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Initiation</a:t>
            </a:r>
            <a:endParaRPr lang="en-US" sz="1067" dirty="0"/>
          </a:p>
        </p:txBody>
      </p:sp>
      <p:sp>
        <p:nvSpPr>
          <p:cNvPr id="8" name="Shape 6"/>
          <p:cNvSpPr/>
          <p:nvPr/>
        </p:nvSpPr>
        <p:spPr>
          <a:xfrm>
            <a:off x="6725920" y="829056"/>
            <a:ext cx="1272032" cy="633984"/>
          </a:xfrm>
          <a:prstGeom prst="rect">
            <a:avLst/>
          </a:prstGeom>
          <a:solidFill>
            <a:srgbClr val="006600"/>
          </a:solidFill>
          <a:ln/>
        </p:spPr>
        <p:txBody>
          <a:bodyPr/>
          <a:lstStyle/>
          <a:p>
            <a:endParaRPr lang="en-ZM" sz="2400"/>
          </a:p>
        </p:txBody>
      </p:sp>
      <p:sp>
        <p:nvSpPr>
          <p:cNvPr id="9" name="Text 7"/>
          <p:cNvSpPr/>
          <p:nvPr/>
        </p:nvSpPr>
        <p:spPr>
          <a:xfrm>
            <a:off x="67503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Follow-Up &amp;</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Continuation</a:t>
            </a:r>
            <a:endParaRPr lang="en-US" sz="1067" dirty="0"/>
          </a:p>
        </p:txBody>
      </p:sp>
      <p:sp>
        <p:nvSpPr>
          <p:cNvPr id="10" name="Shape 8"/>
          <p:cNvSpPr/>
          <p:nvPr/>
        </p:nvSpPr>
        <p:spPr>
          <a:xfrm>
            <a:off x="8046720" y="829056"/>
            <a:ext cx="1272032" cy="633984"/>
          </a:xfrm>
          <a:prstGeom prst="rect">
            <a:avLst/>
          </a:prstGeom>
          <a:solidFill>
            <a:srgbClr val="B8860B"/>
          </a:solidFill>
          <a:ln/>
        </p:spPr>
        <p:txBody>
          <a:bodyPr/>
          <a:lstStyle/>
          <a:p>
            <a:endParaRPr lang="en-ZM" sz="2400"/>
          </a:p>
        </p:txBody>
      </p:sp>
      <p:sp>
        <p:nvSpPr>
          <p:cNvPr id="11" name="Text 9"/>
          <p:cNvSpPr/>
          <p:nvPr/>
        </p:nvSpPr>
        <p:spPr>
          <a:xfrm>
            <a:off x="80711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Discon-</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tinuation</a:t>
            </a:r>
            <a:endParaRPr lang="en-US" sz="1067" dirty="0"/>
          </a:p>
        </p:txBody>
      </p:sp>
      <p:sp>
        <p:nvSpPr>
          <p:cNvPr id="12" name="Shape 10"/>
          <p:cNvSpPr/>
          <p:nvPr/>
        </p:nvSpPr>
        <p:spPr>
          <a:xfrm>
            <a:off x="9367520" y="829056"/>
            <a:ext cx="1272032" cy="633984"/>
          </a:xfrm>
          <a:prstGeom prst="rect">
            <a:avLst/>
          </a:prstGeom>
          <a:solidFill>
            <a:srgbClr val="CC6600"/>
          </a:solidFill>
          <a:ln/>
        </p:spPr>
        <p:txBody>
          <a:bodyPr/>
          <a:lstStyle/>
          <a:p>
            <a:endParaRPr lang="en-ZM" sz="2400"/>
          </a:p>
        </p:txBody>
      </p:sp>
      <p:sp>
        <p:nvSpPr>
          <p:cNvPr id="13" name="Text 11"/>
          <p:cNvSpPr/>
          <p:nvPr/>
        </p:nvSpPr>
        <p:spPr>
          <a:xfrm>
            <a:off x="93919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Post-Disc.</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Monitoring</a:t>
            </a:r>
            <a:endParaRPr lang="en-US" sz="1067" dirty="0"/>
          </a:p>
        </p:txBody>
      </p:sp>
      <p:sp>
        <p:nvSpPr>
          <p:cNvPr id="14" name="Shape 12"/>
          <p:cNvSpPr/>
          <p:nvPr/>
        </p:nvSpPr>
        <p:spPr>
          <a:xfrm>
            <a:off x="10688320" y="829056"/>
            <a:ext cx="1272032" cy="633984"/>
          </a:xfrm>
          <a:prstGeom prst="rect">
            <a:avLst/>
          </a:prstGeom>
          <a:solidFill>
            <a:srgbClr val="8B0000"/>
          </a:solidFill>
          <a:ln/>
        </p:spPr>
        <p:txBody>
          <a:bodyPr/>
          <a:lstStyle/>
          <a:p>
            <a:endParaRPr lang="en-ZM" sz="2400"/>
          </a:p>
        </p:txBody>
      </p:sp>
      <p:sp>
        <p:nvSpPr>
          <p:cNvPr id="15" name="Text 13"/>
          <p:cNvSpPr/>
          <p:nvPr/>
        </p:nvSpPr>
        <p:spPr>
          <a:xfrm>
            <a:off x="10712704" y="829056"/>
            <a:ext cx="1223264" cy="633984"/>
          </a:xfrm>
          <a:prstGeom prst="rect">
            <a:avLst/>
          </a:prstGeom>
          <a:noFill/>
          <a:ln/>
        </p:spPr>
        <p:txBody>
          <a:bodyPr wrap="square" lIns="0" tIns="0" rIns="0" bIns="0" rtlCol="0" anchor="ctr"/>
          <a:lstStyle/>
          <a:p>
            <a:pPr algn="ctr"/>
            <a:r>
              <a:rPr lang="en-US" sz="1067" b="1" dirty="0">
                <a:solidFill>
                  <a:srgbClr val="FFFFFF"/>
                </a:solidFill>
                <a:latin typeface="Trebuchet MS" pitchFamily="34" charset="0"/>
                <a:ea typeface="Trebuchet MS" pitchFamily="34" charset="-122"/>
                <a:cs typeface="Trebuchet MS" pitchFamily="34" charset="-120"/>
              </a:rPr>
              <a:t>Re-initiation</a:t>
            </a:r>
            <a:endParaRPr lang="en-US" sz="1067" dirty="0"/>
          </a:p>
          <a:p>
            <a:pPr algn="ctr"/>
            <a:r>
              <a:rPr lang="en-US" sz="1067" b="1" dirty="0">
                <a:solidFill>
                  <a:srgbClr val="FFFFFF"/>
                </a:solidFill>
                <a:latin typeface="Trebuchet MS" pitchFamily="34" charset="0"/>
                <a:ea typeface="Trebuchet MS" pitchFamily="34" charset="-122"/>
                <a:cs typeface="Trebuchet MS" pitchFamily="34" charset="-120"/>
              </a:rPr>
              <a:t>or Exit</a:t>
            </a:r>
            <a:endParaRPr lang="en-US" sz="1067" dirty="0"/>
          </a:p>
        </p:txBody>
      </p:sp>
      <p:sp>
        <p:nvSpPr>
          <p:cNvPr id="16" name="Text 14"/>
          <p:cNvSpPr/>
          <p:nvPr/>
        </p:nvSpPr>
        <p:spPr>
          <a:xfrm>
            <a:off x="182880" y="829056"/>
            <a:ext cx="3779520" cy="633984"/>
          </a:xfrm>
          <a:prstGeom prst="rect">
            <a:avLst/>
          </a:prstGeom>
          <a:noFill/>
          <a:ln/>
        </p:spPr>
        <p:txBody>
          <a:bodyPr wrap="square" lIns="0" tIns="0" rIns="0" bIns="0" rtlCol="0" anchor="ctr"/>
          <a:lstStyle/>
          <a:p>
            <a:pPr algn="ctr"/>
            <a:r>
              <a:rPr lang="en-US" b="1" dirty="0">
                <a:solidFill>
                  <a:srgbClr val="888888"/>
                </a:solidFill>
                <a:latin typeface="Trebuchet MS" pitchFamily="34" charset="0"/>
                <a:ea typeface="Trebuchet MS" pitchFamily="34" charset="-122"/>
                <a:cs typeface="Trebuchet MS" pitchFamily="34" charset="-120"/>
              </a:rPr>
              <a:t>CLIENT JOURNEY →</a:t>
            </a:r>
            <a:endParaRPr lang="en-US" dirty="0"/>
          </a:p>
        </p:txBody>
      </p:sp>
      <p:sp>
        <p:nvSpPr>
          <p:cNvPr id="17" name="Shape 15"/>
          <p:cNvSpPr/>
          <p:nvPr/>
        </p:nvSpPr>
        <p:spPr>
          <a:xfrm>
            <a:off x="182880" y="1609344"/>
            <a:ext cx="3779520" cy="658368"/>
          </a:xfrm>
          <a:prstGeom prst="rect">
            <a:avLst/>
          </a:prstGeom>
          <a:solidFill>
            <a:srgbClr val="E8EAF6"/>
          </a:solidFill>
          <a:ln w="12700">
            <a:solidFill>
              <a:srgbClr val="1A1A8A"/>
            </a:solidFill>
            <a:prstDash val="solid"/>
          </a:ln>
        </p:spPr>
        <p:txBody>
          <a:bodyPr/>
          <a:lstStyle/>
          <a:p>
            <a:endParaRPr lang="en-ZM" sz="2400"/>
          </a:p>
        </p:txBody>
      </p:sp>
      <p:sp>
        <p:nvSpPr>
          <p:cNvPr id="18" name="Shape 16"/>
          <p:cNvSpPr/>
          <p:nvPr/>
        </p:nvSpPr>
        <p:spPr>
          <a:xfrm>
            <a:off x="182880" y="1609344"/>
            <a:ext cx="73152" cy="658368"/>
          </a:xfrm>
          <a:prstGeom prst="rect">
            <a:avLst/>
          </a:prstGeom>
          <a:solidFill>
            <a:srgbClr val="1A1A8A"/>
          </a:solidFill>
          <a:ln/>
        </p:spPr>
        <p:txBody>
          <a:bodyPr/>
          <a:lstStyle/>
          <a:p>
            <a:endParaRPr lang="en-ZM" sz="2400"/>
          </a:p>
        </p:txBody>
      </p:sp>
      <p:sp>
        <p:nvSpPr>
          <p:cNvPr id="19" name="Text 17"/>
          <p:cNvSpPr/>
          <p:nvPr/>
        </p:nvSpPr>
        <p:spPr>
          <a:xfrm>
            <a:off x="329184" y="1633728"/>
            <a:ext cx="3560064" cy="292608"/>
          </a:xfrm>
          <a:prstGeom prst="rect">
            <a:avLst/>
          </a:prstGeom>
          <a:noFill/>
          <a:ln/>
        </p:spPr>
        <p:txBody>
          <a:bodyPr wrap="square" lIns="0" tIns="0" rIns="0" bIns="0" rtlCol="0" anchor="ctr"/>
          <a:lstStyle/>
          <a:p>
            <a:r>
              <a:rPr lang="en-US" sz="1133" b="1" dirty="0">
                <a:solidFill>
                  <a:srgbClr val="1A1A8A"/>
                </a:solidFill>
                <a:latin typeface="Trebuchet MS" pitchFamily="34" charset="0"/>
                <a:ea typeface="Trebuchet MS" pitchFamily="34" charset="-122"/>
                <a:cs typeface="Trebuchet MS" pitchFamily="34" charset="-120"/>
              </a:rPr>
              <a:t>PrEP Register</a:t>
            </a:r>
            <a:endParaRPr lang="en-US" sz="1133" dirty="0"/>
          </a:p>
        </p:txBody>
      </p:sp>
      <p:sp>
        <p:nvSpPr>
          <p:cNvPr id="20" name="Text 18"/>
          <p:cNvSpPr/>
          <p:nvPr/>
        </p:nvSpPr>
        <p:spPr>
          <a:xfrm>
            <a:off x="329184" y="191414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Paper register — records every client visit from screening through continuation</a:t>
            </a:r>
            <a:endParaRPr lang="en-US" sz="933" dirty="0"/>
          </a:p>
        </p:txBody>
      </p:sp>
      <p:sp>
        <p:nvSpPr>
          <p:cNvPr id="21" name="Shape 19"/>
          <p:cNvSpPr/>
          <p:nvPr/>
        </p:nvSpPr>
        <p:spPr>
          <a:xfrm>
            <a:off x="4084320" y="1706880"/>
            <a:ext cx="5234432" cy="463296"/>
          </a:xfrm>
          <a:prstGeom prst="rect">
            <a:avLst/>
          </a:prstGeom>
          <a:solidFill>
            <a:srgbClr val="1A1A8A">
              <a:alpha val="15000"/>
            </a:srgbClr>
          </a:solidFill>
          <a:ln w="12700">
            <a:solidFill>
              <a:srgbClr val="1A1A8A"/>
            </a:solidFill>
            <a:prstDash val="dash"/>
          </a:ln>
        </p:spPr>
        <p:txBody>
          <a:bodyPr/>
          <a:lstStyle/>
          <a:p>
            <a:endParaRPr lang="en-ZM" sz="2400"/>
          </a:p>
        </p:txBody>
      </p:sp>
      <p:sp>
        <p:nvSpPr>
          <p:cNvPr id="22" name="Shape 20"/>
          <p:cNvSpPr/>
          <p:nvPr/>
        </p:nvSpPr>
        <p:spPr>
          <a:xfrm>
            <a:off x="4622800" y="1840992"/>
            <a:ext cx="195072" cy="195072"/>
          </a:xfrm>
          <a:prstGeom prst="ellipse">
            <a:avLst/>
          </a:prstGeom>
          <a:solidFill>
            <a:srgbClr val="1A1A8A"/>
          </a:solidFill>
          <a:ln/>
        </p:spPr>
        <p:txBody>
          <a:bodyPr/>
          <a:lstStyle/>
          <a:p>
            <a:endParaRPr lang="en-ZM" sz="2400"/>
          </a:p>
        </p:txBody>
      </p:sp>
      <p:sp>
        <p:nvSpPr>
          <p:cNvPr id="23" name="Shape 21"/>
          <p:cNvSpPr/>
          <p:nvPr/>
        </p:nvSpPr>
        <p:spPr>
          <a:xfrm>
            <a:off x="5943600" y="1840992"/>
            <a:ext cx="195072" cy="195072"/>
          </a:xfrm>
          <a:prstGeom prst="ellipse">
            <a:avLst/>
          </a:prstGeom>
          <a:solidFill>
            <a:srgbClr val="1A1A8A"/>
          </a:solidFill>
          <a:ln/>
        </p:spPr>
        <p:txBody>
          <a:bodyPr/>
          <a:lstStyle/>
          <a:p>
            <a:endParaRPr lang="en-ZM" sz="2400"/>
          </a:p>
        </p:txBody>
      </p:sp>
      <p:sp>
        <p:nvSpPr>
          <p:cNvPr id="24" name="Shape 22"/>
          <p:cNvSpPr/>
          <p:nvPr/>
        </p:nvSpPr>
        <p:spPr>
          <a:xfrm>
            <a:off x="7264400" y="1840992"/>
            <a:ext cx="195072" cy="195072"/>
          </a:xfrm>
          <a:prstGeom prst="ellipse">
            <a:avLst/>
          </a:prstGeom>
          <a:solidFill>
            <a:srgbClr val="1A1A8A"/>
          </a:solidFill>
          <a:ln/>
        </p:spPr>
        <p:txBody>
          <a:bodyPr/>
          <a:lstStyle/>
          <a:p>
            <a:endParaRPr lang="en-ZM" sz="2400"/>
          </a:p>
        </p:txBody>
      </p:sp>
      <p:sp>
        <p:nvSpPr>
          <p:cNvPr id="25" name="Shape 23"/>
          <p:cNvSpPr/>
          <p:nvPr/>
        </p:nvSpPr>
        <p:spPr>
          <a:xfrm>
            <a:off x="8585200" y="1840992"/>
            <a:ext cx="195072" cy="195072"/>
          </a:xfrm>
          <a:prstGeom prst="ellipse">
            <a:avLst/>
          </a:prstGeom>
          <a:solidFill>
            <a:srgbClr val="1A1A8A"/>
          </a:solidFill>
          <a:ln/>
        </p:spPr>
        <p:txBody>
          <a:bodyPr/>
          <a:lstStyle/>
          <a:p>
            <a:endParaRPr lang="en-ZM" sz="2400"/>
          </a:p>
        </p:txBody>
      </p:sp>
      <p:sp>
        <p:nvSpPr>
          <p:cNvPr id="26" name="Shape 24"/>
          <p:cNvSpPr/>
          <p:nvPr/>
        </p:nvSpPr>
        <p:spPr>
          <a:xfrm>
            <a:off x="182880" y="2340864"/>
            <a:ext cx="3779520" cy="658368"/>
          </a:xfrm>
          <a:prstGeom prst="rect">
            <a:avLst/>
          </a:prstGeom>
          <a:solidFill>
            <a:srgbClr val="E8F5E9"/>
          </a:solidFill>
          <a:ln w="12700">
            <a:solidFill>
              <a:srgbClr val="006600"/>
            </a:solidFill>
            <a:prstDash val="solid"/>
          </a:ln>
        </p:spPr>
        <p:txBody>
          <a:bodyPr/>
          <a:lstStyle/>
          <a:p>
            <a:endParaRPr lang="en-ZM" sz="2400"/>
          </a:p>
        </p:txBody>
      </p:sp>
      <p:sp>
        <p:nvSpPr>
          <p:cNvPr id="27" name="Shape 25"/>
          <p:cNvSpPr/>
          <p:nvPr/>
        </p:nvSpPr>
        <p:spPr>
          <a:xfrm>
            <a:off x="182880" y="2340864"/>
            <a:ext cx="73152" cy="658368"/>
          </a:xfrm>
          <a:prstGeom prst="rect">
            <a:avLst/>
          </a:prstGeom>
          <a:solidFill>
            <a:srgbClr val="006600"/>
          </a:solidFill>
          <a:ln/>
        </p:spPr>
        <p:txBody>
          <a:bodyPr/>
          <a:lstStyle/>
          <a:p>
            <a:endParaRPr lang="en-ZM" sz="2400"/>
          </a:p>
        </p:txBody>
      </p:sp>
      <p:sp>
        <p:nvSpPr>
          <p:cNvPr id="28" name="Text 26"/>
          <p:cNvSpPr/>
          <p:nvPr/>
        </p:nvSpPr>
        <p:spPr>
          <a:xfrm>
            <a:off x="329184" y="2365248"/>
            <a:ext cx="3560064" cy="292608"/>
          </a:xfrm>
          <a:prstGeom prst="rect">
            <a:avLst/>
          </a:prstGeom>
          <a:noFill/>
          <a:ln/>
        </p:spPr>
        <p:txBody>
          <a:bodyPr wrap="square" lIns="0" tIns="0" rIns="0" bIns="0" rtlCol="0" anchor="ctr"/>
          <a:lstStyle/>
          <a:p>
            <a:r>
              <a:rPr lang="en-US" sz="1133" b="1" dirty="0">
                <a:solidFill>
                  <a:srgbClr val="006600"/>
                </a:solidFill>
                <a:latin typeface="Trebuchet MS" pitchFamily="34" charset="0"/>
                <a:ea typeface="Trebuchet MS" pitchFamily="34" charset="-122"/>
                <a:cs typeface="Trebuchet MS" pitchFamily="34" charset="-120"/>
              </a:rPr>
              <a:t>DHIS2 Event Capture</a:t>
            </a:r>
            <a:endParaRPr lang="en-US" sz="1133" dirty="0"/>
          </a:p>
          <a:p>
            <a:r>
              <a:rPr lang="en-US" sz="1133" b="1" dirty="0">
                <a:solidFill>
                  <a:srgbClr val="006600"/>
                </a:solidFill>
                <a:latin typeface="Trebuchet MS" pitchFamily="34" charset="0"/>
                <a:ea typeface="Trebuchet MS" pitchFamily="34" charset="-122"/>
                <a:cs typeface="Trebuchet MS" pitchFamily="34" charset="-120"/>
              </a:rPr>
              <a:t>Tracker</a:t>
            </a:r>
            <a:endParaRPr lang="en-US" sz="1133" dirty="0"/>
          </a:p>
        </p:txBody>
      </p:sp>
      <p:sp>
        <p:nvSpPr>
          <p:cNvPr id="29" name="Text 27"/>
          <p:cNvSpPr/>
          <p:nvPr/>
        </p:nvSpPr>
        <p:spPr>
          <a:xfrm>
            <a:off x="329184" y="264566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Client-level electronic system — individual records, product quantities, outcomes</a:t>
            </a:r>
            <a:endParaRPr lang="en-US" sz="933" dirty="0"/>
          </a:p>
        </p:txBody>
      </p:sp>
      <p:sp>
        <p:nvSpPr>
          <p:cNvPr id="30" name="Shape 28"/>
          <p:cNvSpPr/>
          <p:nvPr/>
        </p:nvSpPr>
        <p:spPr>
          <a:xfrm>
            <a:off x="4084320" y="2438400"/>
            <a:ext cx="7876032" cy="463296"/>
          </a:xfrm>
          <a:prstGeom prst="rect">
            <a:avLst/>
          </a:prstGeom>
          <a:solidFill>
            <a:srgbClr val="006600">
              <a:alpha val="15000"/>
            </a:srgbClr>
          </a:solidFill>
          <a:ln w="12700">
            <a:solidFill>
              <a:srgbClr val="006600"/>
            </a:solidFill>
            <a:prstDash val="dash"/>
          </a:ln>
        </p:spPr>
        <p:txBody>
          <a:bodyPr/>
          <a:lstStyle/>
          <a:p>
            <a:endParaRPr lang="en-ZM" sz="2400"/>
          </a:p>
        </p:txBody>
      </p:sp>
      <p:sp>
        <p:nvSpPr>
          <p:cNvPr id="31" name="Shape 29"/>
          <p:cNvSpPr/>
          <p:nvPr/>
        </p:nvSpPr>
        <p:spPr>
          <a:xfrm>
            <a:off x="4622800" y="2572512"/>
            <a:ext cx="195072" cy="195072"/>
          </a:xfrm>
          <a:prstGeom prst="ellipse">
            <a:avLst/>
          </a:prstGeom>
          <a:solidFill>
            <a:srgbClr val="006600"/>
          </a:solidFill>
          <a:ln/>
        </p:spPr>
        <p:txBody>
          <a:bodyPr/>
          <a:lstStyle/>
          <a:p>
            <a:endParaRPr lang="en-ZM" sz="2400"/>
          </a:p>
        </p:txBody>
      </p:sp>
      <p:sp>
        <p:nvSpPr>
          <p:cNvPr id="32" name="Shape 30"/>
          <p:cNvSpPr/>
          <p:nvPr/>
        </p:nvSpPr>
        <p:spPr>
          <a:xfrm>
            <a:off x="5943600" y="2572512"/>
            <a:ext cx="195072" cy="195072"/>
          </a:xfrm>
          <a:prstGeom prst="ellipse">
            <a:avLst/>
          </a:prstGeom>
          <a:solidFill>
            <a:srgbClr val="006600"/>
          </a:solidFill>
          <a:ln/>
        </p:spPr>
        <p:txBody>
          <a:bodyPr/>
          <a:lstStyle/>
          <a:p>
            <a:endParaRPr lang="en-ZM" sz="2400"/>
          </a:p>
        </p:txBody>
      </p:sp>
      <p:sp>
        <p:nvSpPr>
          <p:cNvPr id="33" name="Shape 31"/>
          <p:cNvSpPr/>
          <p:nvPr/>
        </p:nvSpPr>
        <p:spPr>
          <a:xfrm>
            <a:off x="7264400" y="2572512"/>
            <a:ext cx="195072" cy="195072"/>
          </a:xfrm>
          <a:prstGeom prst="ellipse">
            <a:avLst/>
          </a:prstGeom>
          <a:solidFill>
            <a:srgbClr val="006600"/>
          </a:solidFill>
          <a:ln/>
        </p:spPr>
        <p:txBody>
          <a:bodyPr/>
          <a:lstStyle/>
          <a:p>
            <a:endParaRPr lang="en-ZM" sz="2400"/>
          </a:p>
        </p:txBody>
      </p:sp>
      <p:sp>
        <p:nvSpPr>
          <p:cNvPr id="34" name="Shape 32"/>
          <p:cNvSpPr/>
          <p:nvPr/>
        </p:nvSpPr>
        <p:spPr>
          <a:xfrm>
            <a:off x="8585200" y="2572512"/>
            <a:ext cx="195072" cy="195072"/>
          </a:xfrm>
          <a:prstGeom prst="ellipse">
            <a:avLst/>
          </a:prstGeom>
          <a:solidFill>
            <a:srgbClr val="006600"/>
          </a:solidFill>
          <a:ln/>
        </p:spPr>
        <p:txBody>
          <a:bodyPr/>
          <a:lstStyle/>
          <a:p>
            <a:endParaRPr lang="en-ZM" sz="2400"/>
          </a:p>
        </p:txBody>
      </p:sp>
      <p:sp>
        <p:nvSpPr>
          <p:cNvPr id="35" name="Shape 33"/>
          <p:cNvSpPr/>
          <p:nvPr/>
        </p:nvSpPr>
        <p:spPr>
          <a:xfrm>
            <a:off x="9906000" y="2572512"/>
            <a:ext cx="195072" cy="195072"/>
          </a:xfrm>
          <a:prstGeom prst="ellipse">
            <a:avLst/>
          </a:prstGeom>
          <a:solidFill>
            <a:srgbClr val="006600"/>
          </a:solidFill>
          <a:ln/>
        </p:spPr>
        <p:txBody>
          <a:bodyPr/>
          <a:lstStyle/>
          <a:p>
            <a:endParaRPr lang="en-ZM" sz="2400"/>
          </a:p>
        </p:txBody>
      </p:sp>
      <p:sp>
        <p:nvSpPr>
          <p:cNvPr id="36" name="Shape 34"/>
          <p:cNvSpPr/>
          <p:nvPr/>
        </p:nvSpPr>
        <p:spPr>
          <a:xfrm>
            <a:off x="11226800" y="2572512"/>
            <a:ext cx="195072" cy="195072"/>
          </a:xfrm>
          <a:prstGeom prst="ellipse">
            <a:avLst/>
          </a:prstGeom>
          <a:solidFill>
            <a:srgbClr val="006600"/>
          </a:solidFill>
          <a:ln/>
        </p:spPr>
        <p:txBody>
          <a:bodyPr/>
          <a:lstStyle/>
          <a:p>
            <a:endParaRPr lang="en-ZM" sz="2400"/>
          </a:p>
        </p:txBody>
      </p:sp>
      <p:sp>
        <p:nvSpPr>
          <p:cNvPr id="37" name="Shape 35"/>
          <p:cNvSpPr/>
          <p:nvPr/>
        </p:nvSpPr>
        <p:spPr>
          <a:xfrm>
            <a:off x="182880" y="3072384"/>
            <a:ext cx="3779520" cy="658368"/>
          </a:xfrm>
          <a:prstGeom prst="rect">
            <a:avLst/>
          </a:prstGeom>
          <a:solidFill>
            <a:srgbClr val="ECEFF1"/>
          </a:solidFill>
          <a:ln w="12700">
            <a:solidFill>
              <a:srgbClr val="37474F"/>
            </a:solidFill>
            <a:prstDash val="solid"/>
          </a:ln>
        </p:spPr>
        <p:txBody>
          <a:bodyPr/>
          <a:lstStyle/>
          <a:p>
            <a:endParaRPr lang="en-ZM" sz="2400"/>
          </a:p>
        </p:txBody>
      </p:sp>
      <p:sp>
        <p:nvSpPr>
          <p:cNvPr id="38" name="Shape 36"/>
          <p:cNvSpPr/>
          <p:nvPr/>
        </p:nvSpPr>
        <p:spPr>
          <a:xfrm>
            <a:off x="182880" y="3072384"/>
            <a:ext cx="73152" cy="658368"/>
          </a:xfrm>
          <a:prstGeom prst="rect">
            <a:avLst/>
          </a:prstGeom>
          <a:solidFill>
            <a:srgbClr val="37474F"/>
          </a:solidFill>
          <a:ln/>
        </p:spPr>
        <p:txBody>
          <a:bodyPr/>
          <a:lstStyle/>
          <a:p>
            <a:endParaRPr lang="en-ZM" sz="2400"/>
          </a:p>
        </p:txBody>
      </p:sp>
      <p:sp>
        <p:nvSpPr>
          <p:cNvPr id="39" name="Text 37"/>
          <p:cNvSpPr/>
          <p:nvPr/>
        </p:nvSpPr>
        <p:spPr>
          <a:xfrm>
            <a:off x="329184" y="3096768"/>
            <a:ext cx="3560064" cy="292608"/>
          </a:xfrm>
          <a:prstGeom prst="rect">
            <a:avLst/>
          </a:prstGeom>
          <a:noFill/>
          <a:ln/>
        </p:spPr>
        <p:txBody>
          <a:bodyPr wrap="square" lIns="0" tIns="0" rIns="0" bIns="0" rtlCol="0" anchor="ctr"/>
          <a:lstStyle/>
          <a:p>
            <a:r>
              <a:rPr lang="en-US" sz="1133" b="1" dirty="0">
                <a:solidFill>
                  <a:srgbClr val="37474F"/>
                </a:solidFill>
                <a:latin typeface="Trebuchet MS" pitchFamily="34" charset="0"/>
                <a:ea typeface="Trebuchet MS" pitchFamily="34" charset="-122"/>
                <a:cs typeface="Trebuchet MS" pitchFamily="34" charset="-120"/>
              </a:rPr>
              <a:t>HIA-2 Form</a:t>
            </a:r>
            <a:endParaRPr lang="en-US" sz="1133" dirty="0"/>
          </a:p>
        </p:txBody>
      </p:sp>
      <p:sp>
        <p:nvSpPr>
          <p:cNvPr id="40" name="Text 38"/>
          <p:cNvSpPr/>
          <p:nvPr/>
        </p:nvSpPr>
        <p:spPr>
          <a:xfrm>
            <a:off x="329184" y="337718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Monthly facility summary — tallies initiations &amp; continuations by age &amp; sex &amp; PrEP Method for DHIS2</a:t>
            </a:r>
            <a:endParaRPr lang="en-US" sz="933" dirty="0"/>
          </a:p>
        </p:txBody>
      </p:sp>
      <p:sp>
        <p:nvSpPr>
          <p:cNvPr id="41" name="Shape 39"/>
          <p:cNvSpPr/>
          <p:nvPr/>
        </p:nvSpPr>
        <p:spPr>
          <a:xfrm>
            <a:off x="5405120" y="3169920"/>
            <a:ext cx="2592832" cy="463296"/>
          </a:xfrm>
          <a:prstGeom prst="rect">
            <a:avLst/>
          </a:prstGeom>
          <a:solidFill>
            <a:srgbClr val="37474F">
              <a:alpha val="15000"/>
            </a:srgbClr>
          </a:solidFill>
          <a:ln w="12700">
            <a:solidFill>
              <a:srgbClr val="37474F"/>
            </a:solidFill>
            <a:prstDash val="dash"/>
          </a:ln>
        </p:spPr>
        <p:txBody>
          <a:bodyPr/>
          <a:lstStyle/>
          <a:p>
            <a:endParaRPr lang="en-ZM" sz="2400"/>
          </a:p>
        </p:txBody>
      </p:sp>
      <p:sp>
        <p:nvSpPr>
          <p:cNvPr id="42" name="Shape 40"/>
          <p:cNvSpPr/>
          <p:nvPr/>
        </p:nvSpPr>
        <p:spPr>
          <a:xfrm>
            <a:off x="5943600" y="3304032"/>
            <a:ext cx="195072" cy="195072"/>
          </a:xfrm>
          <a:prstGeom prst="ellipse">
            <a:avLst/>
          </a:prstGeom>
          <a:solidFill>
            <a:srgbClr val="37474F"/>
          </a:solidFill>
          <a:ln/>
        </p:spPr>
        <p:txBody>
          <a:bodyPr/>
          <a:lstStyle/>
          <a:p>
            <a:endParaRPr lang="en-ZM" sz="2400"/>
          </a:p>
        </p:txBody>
      </p:sp>
      <p:sp>
        <p:nvSpPr>
          <p:cNvPr id="43" name="Shape 41"/>
          <p:cNvSpPr/>
          <p:nvPr/>
        </p:nvSpPr>
        <p:spPr>
          <a:xfrm>
            <a:off x="7264400" y="3304032"/>
            <a:ext cx="195072" cy="195072"/>
          </a:xfrm>
          <a:prstGeom prst="ellipse">
            <a:avLst/>
          </a:prstGeom>
          <a:solidFill>
            <a:srgbClr val="37474F"/>
          </a:solidFill>
          <a:ln/>
        </p:spPr>
        <p:txBody>
          <a:bodyPr/>
          <a:lstStyle/>
          <a:p>
            <a:endParaRPr lang="en-ZM" sz="2400"/>
          </a:p>
        </p:txBody>
      </p:sp>
      <p:sp>
        <p:nvSpPr>
          <p:cNvPr id="44" name="Shape 42"/>
          <p:cNvSpPr/>
          <p:nvPr/>
        </p:nvSpPr>
        <p:spPr>
          <a:xfrm>
            <a:off x="182880" y="3803904"/>
            <a:ext cx="3779520" cy="658368"/>
          </a:xfrm>
          <a:prstGeom prst="rect">
            <a:avLst/>
          </a:prstGeom>
          <a:solidFill>
            <a:srgbClr val="FFF8E1"/>
          </a:solidFill>
          <a:ln w="12700">
            <a:solidFill>
              <a:srgbClr val="B8860B"/>
            </a:solidFill>
            <a:prstDash val="solid"/>
          </a:ln>
        </p:spPr>
        <p:txBody>
          <a:bodyPr/>
          <a:lstStyle/>
          <a:p>
            <a:endParaRPr lang="en-ZM" sz="2400"/>
          </a:p>
        </p:txBody>
      </p:sp>
      <p:sp>
        <p:nvSpPr>
          <p:cNvPr id="45" name="Shape 43"/>
          <p:cNvSpPr/>
          <p:nvPr/>
        </p:nvSpPr>
        <p:spPr>
          <a:xfrm>
            <a:off x="182880" y="3803904"/>
            <a:ext cx="73152" cy="658368"/>
          </a:xfrm>
          <a:prstGeom prst="rect">
            <a:avLst/>
          </a:prstGeom>
          <a:solidFill>
            <a:srgbClr val="B8860B"/>
          </a:solidFill>
          <a:ln/>
        </p:spPr>
        <p:txBody>
          <a:bodyPr/>
          <a:lstStyle/>
          <a:p>
            <a:endParaRPr lang="en-ZM" sz="2400"/>
          </a:p>
        </p:txBody>
      </p:sp>
      <p:sp>
        <p:nvSpPr>
          <p:cNvPr id="46" name="Text 44"/>
          <p:cNvSpPr/>
          <p:nvPr/>
        </p:nvSpPr>
        <p:spPr>
          <a:xfrm>
            <a:off x="329184" y="3828288"/>
            <a:ext cx="3560064" cy="292608"/>
          </a:xfrm>
          <a:prstGeom prst="rect">
            <a:avLst/>
          </a:prstGeom>
          <a:noFill/>
          <a:ln/>
        </p:spPr>
        <p:txBody>
          <a:bodyPr wrap="square" lIns="0" tIns="0" rIns="0" bIns="0" rtlCol="0" anchor="ctr"/>
          <a:lstStyle/>
          <a:p>
            <a:r>
              <a:rPr lang="en-US" sz="1133" b="1" dirty="0">
                <a:solidFill>
                  <a:srgbClr val="B8860B"/>
                </a:solidFill>
                <a:latin typeface="Trebuchet MS" pitchFamily="34" charset="0"/>
                <a:ea typeface="Trebuchet MS" pitchFamily="34" charset="-122"/>
                <a:cs typeface="Trebuchet MS" pitchFamily="34" charset="-120"/>
              </a:rPr>
              <a:t>Discontinuation Form</a:t>
            </a:r>
            <a:endParaRPr lang="en-US" sz="1133" dirty="0"/>
          </a:p>
        </p:txBody>
      </p:sp>
      <p:sp>
        <p:nvSpPr>
          <p:cNvPr id="47" name="Text 45"/>
          <p:cNvSpPr/>
          <p:nvPr/>
        </p:nvSpPr>
        <p:spPr>
          <a:xfrm>
            <a:off x="329184" y="410870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Reason for stopping, STI screen, pregnancy check, alternative prevention plan</a:t>
            </a:r>
            <a:endParaRPr lang="en-US" sz="933" dirty="0"/>
          </a:p>
        </p:txBody>
      </p:sp>
      <p:sp>
        <p:nvSpPr>
          <p:cNvPr id="48" name="Shape 46"/>
          <p:cNvSpPr/>
          <p:nvPr/>
        </p:nvSpPr>
        <p:spPr>
          <a:xfrm>
            <a:off x="8046720" y="3901440"/>
            <a:ext cx="1272032" cy="463296"/>
          </a:xfrm>
          <a:prstGeom prst="rect">
            <a:avLst/>
          </a:prstGeom>
          <a:solidFill>
            <a:srgbClr val="B8860B">
              <a:alpha val="15000"/>
            </a:srgbClr>
          </a:solidFill>
          <a:ln w="12700">
            <a:solidFill>
              <a:srgbClr val="B8860B"/>
            </a:solidFill>
            <a:prstDash val="dash"/>
          </a:ln>
        </p:spPr>
        <p:txBody>
          <a:bodyPr/>
          <a:lstStyle/>
          <a:p>
            <a:endParaRPr lang="en-ZM" sz="2400"/>
          </a:p>
        </p:txBody>
      </p:sp>
      <p:sp>
        <p:nvSpPr>
          <p:cNvPr id="49" name="Shape 47"/>
          <p:cNvSpPr/>
          <p:nvPr/>
        </p:nvSpPr>
        <p:spPr>
          <a:xfrm>
            <a:off x="8585200" y="4035552"/>
            <a:ext cx="195072" cy="195072"/>
          </a:xfrm>
          <a:prstGeom prst="ellipse">
            <a:avLst/>
          </a:prstGeom>
          <a:solidFill>
            <a:srgbClr val="B8860B"/>
          </a:solidFill>
          <a:ln/>
        </p:spPr>
        <p:txBody>
          <a:bodyPr/>
          <a:lstStyle/>
          <a:p>
            <a:endParaRPr lang="en-ZM" sz="2400"/>
          </a:p>
        </p:txBody>
      </p:sp>
      <p:sp>
        <p:nvSpPr>
          <p:cNvPr id="50" name="Shape 48"/>
          <p:cNvSpPr/>
          <p:nvPr/>
        </p:nvSpPr>
        <p:spPr>
          <a:xfrm>
            <a:off x="182880" y="4535424"/>
            <a:ext cx="3779520" cy="658368"/>
          </a:xfrm>
          <a:prstGeom prst="rect">
            <a:avLst/>
          </a:prstGeom>
          <a:solidFill>
            <a:srgbClr val="FFF3E0"/>
          </a:solidFill>
          <a:ln w="12700">
            <a:solidFill>
              <a:srgbClr val="CC6600"/>
            </a:solidFill>
            <a:prstDash val="solid"/>
          </a:ln>
        </p:spPr>
        <p:txBody>
          <a:bodyPr/>
          <a:lstStyle/>
          <a:p>
            <a:endParaRPr lang="en-ZM" sz="2400"/>
          </a:p>
        </p:txBody>
      </p:sp>
      <p:sp>
        <p:nvSpPr>
          <p:cNvPr id="51" name="Shape 49"/>
          <p:cNvSpPr/>
          <p:nvPr/>
        </p:nvSpPr>
        <p:spPr>
          <a:xfrm>
            <a:off x="182880" y="4535424"/>
            <a:ext cx="73152" cy="658368"/>
          </a:xfrm>
          <a:prstGeom prst="rect">
            <a:avLst/>
          </a:prstGeom>
          <a:solidFill>
            <a:srgbClr val="CC6600"/>
          </a:solidFill>
          <a:ln/>
        </p:spPr>
        <p:txBody>
          <a:bodyPr/>
          <a:lstStyle/>
          <a:p>
            <a:endParaRPr lang="en-ZM" sz="2400"/>
          </a:p>
        </p:txBody>
      </p:sp>
      <p:sp>
        <p:nvSpPr>
          <p:cNvPr id="52" name="Text 50"/>
          <p:cNvSpPr/>
          <p:nvPr/>
        </p:nvSpPr>
        <p:spPr>
          <a:xfrm>
            <a:off x="329184" y="4559808"/>
            <a:ext cx="3560064" cy="292608"/>
          </a:xfrm>
          <a:prstGeom prst="rect">
            <a:avLst/>
          </a:prstGeom>
          <a:noFill/>
          <a:ln/>
        </p:spPr>
        <p:txBody>
          <a:bodyPr wrap="square" lIns="0" tIns="0" rIns="0" bIns="0" rtlCol="0" anchor="ctr"/>
          <a:lstStyle/>
          <a:p>
            <a:r>
              <a:rPr lang="en-US" sz="1133" b="1" dirty="0">
                <a:solidFill>
                  <a:srgbClr val="CC6600"/>
                </a:solidFill>
                <a:latin typeface="Trebuchet MS" pitchFamily="34" charset="0"/>
                <a:ea typeface="Trebuchet MS" pitchFamily="34" charset="-122"/>
                <a:cs typeface="Trebuchet MS" pitchFamily="34" charset="-120"/>
              </a:rPr>
              <a:t>Post-Discontinuation</a:t>
            </a:r>
            <a:endParaRPr lang="en-US" sz="1133" dirty="0"/>
          </a:p>
          <a:p>
            <a:r>
              <a:rPr lang="en-US" sz="1133" b="1" dirty="0">
                <a:solidFill>
                  <a:srgbClr val="CC6600"/>
                </a:solidFill>
                <a:latin typeface="Trebuchet MS" pitchFamily="34" charset="0"/>
                <a:ea typeface="Trebuchet MS" pitchFamily="34" charset="-122"/>
                <a:cs typeface="Trebuchet MS" pitchFamily="34" charset="-120"/>
              </a:rPr>
              <a:t>Monitoring Form</a:t>
            </a:r>
            <a:endParaRPr lang="en-US" sz="1133" dirty="0"/>
          </a:p>
        </p:txBody>
      </p:sp>
      <p:sp>
        <p:nvSpPr>
          <p:cNvPr id="53" name="Text 51"/>
          <p:cNvSpPr/>
          <p:nvPr/>
        </p:nvSpPr>
        <p:spPr>
          <a:xfrm>
            <a:off x="329184" y="484022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Quarterly follow-up after stopping CAB-LA/LEN — HIV retest, risk, mental health, restart</a:t>
            </a:r>
            <a:endParaRPr lang="en-US" sz="933" dirty="0"/>
          </a:p>
        </p:txBody>
      </p:sp>
      <p:sp>
        <p:nvSpPr>
          <p:cNvPr id="54" name="Shape 52"/>
          <p:cNvSpPr/>
          <p:nvPr/>
        </p:nvSpPr>
        <p:spPr>
          <a:xfrm>
            <a:off x="9367520" y="4632960"/>
            <a:ext cx="2592832" cy="463296"/>
          </a:xfrm>
          <a:prstGeom prst="rect">
            <a:avLst/>
          </a:prstGeom>
          <a:solidFill>
            <a:srgbClr val="CC6600">
              <a:alpha val="15000"/>
            </a:srgbClr>
          </a:solidFill>
          <a:ln w="12700">
            <a:solidFill>
              <a:srgbClr val="CC6600"/>
            </a:solidFill>
            <a:prstDash val="dash"/>
          </a:ln>
        </p:spPr>
        <p:txBody>
          <a:bodyPr/>
          <a:lstStyle/>
          <a:p>
            <a:endParaRPr lang="en-ZM" sz="2400"/>
          </a:p>
        </p:txBody>
      </p:sp>
      <p:sp>
        <p:nvSpPr>
          <p:cNvPr id="55" name="Shape 53"/>
          <p:cNvSpPr/>
          <p:nvPr/>
        </p:nvSpPr>
        <p:spPr>
          <a:xfrm>
            <a:off x="9906000" y="4767072"/>
            <a:ext cx="195072" cy="195072"/>
          </a:xfrm>
          <a:prstGeom prst="ellipse">
            <a:avLst/>
          </a:prstGeom>
          <a:solidFill>
            <a:srgbClr val="CC6600"/>
          </a:solidFill>
          <a:ln/>
        </p:spPr>
        <p:txBody>
          <a:bodyPr/>
          <a:lstStyle/>
          <a:p>
            <a:endParaRPr lang="en-ZM" sz="2400"/>
          </a:p>
        </p:txBody>
      </p:sp>
      <p:sp>
        <p:nvSpPr>
          <p:cNvPr id="56" name="Shape 54"/>
          <p:cNvSpPr/>
          <p:nvPr/>
        </p:nvSpPr>
        <p:spPr>
          <a:xfrm>
            <a:off x="11226800" y="4767072"/>
            <a:ext cx="195072" cy="195072"/>
          </a:xfrm>
          <a:prstGeom prst="ellipse">
            <a:avLst/>
          </a:prstGeom>
          <a:solidFill>
            <a:srgbClr val="CC6600"/>
          </a:solidFill>
          <a:ln/>
        </p:spPr>
        <p:txBody>
          <a:bodyPr/>
          <a:lstStyle/>
          <a:p>
            <a:endParaRPr lang="en-ZM" sz="2400"/>
          </a:p>
        </p:txBody>
      </p:sp>
      <p:sp>
        <p:nvSpPr>
          <p:cNvPr id="57" name="Shape 55"/>
          <p:cNvSpPr/>
          <p:nvPr/>
        </p:nvSpPr>
        <p:spPr>
          <a:xfrm>
            <a:off x="182880" y="5266944"/>
            <a:ext cx="3779520" cy="658368"/>
          </a:xfrm>
          <a:prstGeom prst="rect">
            <a:avLst/>
          </a:prstGeom>
          <a:solidFill>
            <a:srgbClr val="FFEBEE"/>
          </a:solidFill>
          <a:ln w="12700">
            <a:solidFill>
              <a:srgbClr val="8B0000"/>
            </a:solidFill>
            <a:prstDash val="solid"/>
          </a:ln>
        </p:spPr>
        <p:txBody>
          <a:bodyPr/>
          <a:lstStyle/>
          <a:p>
            <a:endParaRPr lang="en-ZM" sz="2400"/>
          </a:p>
        </p:txBody>
      </p:sp>
      <p:sp>
        <p:nvSpPr>
          <p:cNvPr id="58" name="Shape 56"/>
          <p:cNvSpPr/>
          <p:nvPr/>
        </p:nvSpPr>
        <p:spPr>
          <a:xfrm>
            <a:off x="182880" y="5266944"/>
            <a:ext cx="73152" cy="658368"/>
          </a:xfrm>
          <a:prstGeom prst="rect">
            <a:avLst/>
          </a:prstGeom>
          <a:solidFill>
            <a:srgbClr val="8B0000"/>
          </a:solidFill>
          <a:ln/>
        </p:spPr>
        <p:txBody>
          <a:bodyPr/>
          <a:lstStyle/>
          <a:p>
            <a:endParaRPr lang="en-ZM" sz="2400"/>
          </a:p>
        </p:txBody>
      </p:sp>
      <p:sp>
        <p:nvSpPr>
          <p:cNvPr id="59" name="Text 57"/>
          <p:cNvSpPr/>
          <p:nvPr/>
        </p:nvSpPr>
        <p:spPr>
          <a:xfrm>
            <a:off x="329184" y="5291328"/>
            <a:ext cx="3560064" cy="292608"/>
          </a:xfrm>
          <a:prstGeom prst="rect">
            <a:avLst/>
          </a:prstGeom>
          <a:noFill/>
          <a:ln/>
        </p:spPr>
        <p:txBody>
          <a:bodyPr wrap="square" lIns="0" tIns="0" rIns="0" bIns="0" rtlCol="0" anchor="ctr"/>
          <a:lstStyle/>
          <a:p>
            <a:r>
              <a:rPr lang="en-US" sz="1133" b="1" dirty="0">
                <a:solidFill>
                  <a:srgbClr val="8B0000"/>
                </a:solidFill>
                <a:latin typeface="Trebuchet MS" pitchFamily="34" charset="0"/>
                <a:ea typeface="Trebuchet MS" pitchFamily="34" charset="-122"/>
                <a:cs typeface="Trebuchet MS" pitchFamily="34" charset="-120"/>
              </a:rPr>
              <a:t>Long-Acting PrEP in</a:t>
            </a:r>
            <a:endParaRPr lang="en-US" sz="1133" dirty="0"/>
          </a:p>
          <a:p>
            <a:r>
              <a:rPr lang="en-US" sz="1133" b="1" dirty="0">
                <a:solidFill>
                  <a:srgbClr val="8B0000"/>
                </a:solidFill>
                <a:latin typeface="Trebuchet MS" pitchFamily="34" charset="0"/>
                <a:ea typeface="Trebuchet MS" pitchFamily="34" charset="-122"/>
                <a:cs typeface="Trebuchet MS" pitchFamily="34" charset="-120"/>
              </a:rPr>
              <a:t>Pregnancy Follow-Up</a:t>
            </a:r>
            <a:endParaRPr lang="en-US" sz="1133" dirty="0"/>
          </a:p>
        </p:txBody>
      </p:sp>
      <p:sp>
        <p:nvSpPr>
          <p:cNvPr id="60" name="Text 58"/>
          <p:cNvSpPr/>
          <p:nvPr/>
        </p:nvSpPr>
        <p:spPr>
          <a:xfrm>
            <a:off x="329184" y="5571744"/>
            <a:ext cx="3560064" cy="316992"/>
          </a:xfrm>
          <a:prstGeom prst="rect">
            <a:avLst/>
          </a:prstGeom>
          <a:noFill/>
          <a:ln/>
        </p:spPr>
        <p:txBody>
          <a:bodyPr wrap="square" lIns="0" tIns="0" rIns="0" bIns="0" rtlCol="0" anchor="t"/>
          <a:lstStyle/>
          <a:p>
            <a:r>
              <a:rPr lang="en-US" sz="933" dirty="0">
                <a:solidFill>
                  <a:srgbClr val="555555"/>
                </a:solidFill>
                <a:latin typeface="Calibri" pitchFamily="34" charset="0"/>
                <a:ea typeface="Calibri" pitchFamily="34" charset="-122"/>
                <a:cs typeface="Calibri" pitchFamily="34" charset="-120"/>
              </a:rPr>
              <a:t>Safety surveillance for pregnant women on CAB-LA/LEN — mother + infant to 24 months</a:t>
            </a:r>
            <a:endParaRPr lang="en-US" sz="933" dirty="0"/>
          </a:p>
        </p:txBody>
      </p:sp>
      <p:sp>
        <p:nvSpPr>
          <p:cNvPr id="61" name="Shape 59"/>
          <p:cNvSpPr/>
          <p:nvPr/>
        </p:nvSpPr>
        <p:spPr>
          <a:xfrm>
            <a:off x="5405120" y="5364480"/>
            <a:ext cx="5234432" cy="463296"/>
          </a:xfrm>
          <a:prstGeom prst="rect">
            <a:avLst/>
          </a:prstGeom>
          <a:solidFill>
            <a:srgbClr val="8B0000">
              <a:alpha val="15000"/>
            </a:srgbClr>
          </a:solidFill>
          <a:ln w="12700">
            <a:solidFill>
              <a:srgbClr val="8B0000"/>
            </a:solidFill>
            <a:prstDash val="dash"/>
          </a:ln>
        </p:spPr>
        <p:txBody>
          <a:bodyPr/>
          <a:lstStyle/>
          <a:p>
            <a:endParaRPr lang="en-ZM" sz="2400"/>
          </a:p>
        </p:txBody>
      </p:sp>
      <p:sp>
        <p:nvSpPr>
          <p:cNvPr id="62" name="Shape 60"/>
          <p:cNvSpPr/>
          <p:nvPr/>
        </p:nvSpPr>
        <p:spPr>
          <a:xfrm>
            <a:off x="5943600" y="5498592"/>
            <a:ext cx="195072" cy="195072"/>
          </a:xfrm>
          <a:prstGeom prst="ellipse">
            <a:avLst/>
          </a:prstGeom>
          <a:solidFill>
            <a:srgbClr val="8B0000"/>
          </a:solidFill>
          <a:ln/>
        </p:spPr>
        <p:txBody>
          <a:bodyPr/>
          <a:lstStyle/>
          <a:p>
            <a:endParaRPr lang="en-ZM" sz="2400"/>
          </a:p>
        </p:txBody>
      </p:sp>
      <p:sp>
        <p:nvSpPr>
          <p:cNvPr id="63" name="Shape 61"/>
          <p:cNvSpPr/>
          <p:nvPr/>
        </p:nvSpPr>
        <p:spPr>
          <a:xfrm>
            <a:off x="7264400" y="5498592"/>
            <a:ext cx="195072" cy="195072"/>
          </a:xfrm>
          <a:prstGeom prst="ellipse">
            <a:avLst/>
          </a:prstGeom>
          <a:solidFill>
            <a:srgbClr val="8B0000"/>
          </a:solidFill>
          <a:ln/>
        </p:spPr>
        <p:txBody>
          <a:bodyPr/>
          <a:lstStyle/>
          <a:p>
            <a:endParaRPr lang="en-ZM" sz="2400"/>
          </a:p>
        </p:txBody>
      </p:sp>
      <p:sp>
        <p:nvSpPr>
          <p:cNvPr id="64" name="Shape 62"/>
          <p:cNvSpPr/>
          <p:nvPr/>
        </p:nvSpPr>
        <p:spPr>
          <a:xfrm>
            <a:off x="8585200" y="5498592"/>
            <a:ext cx="195072" cy="195072"/>
          </a:xfrm>
          <a:prstGeom prst="ellipse">
            <a:avLst/>
          </a:prstGeom>
          <a:solidFill>
            <a:srgbClr val="8B0000"/>
          </a:solidFill>
          <a:ln/>
        </p:spPr>
        <p:txBody>
          <a:bodyPr/>
          <a:lstStyle/>
          <a:p>
            <a:endParaRPr lang="en-ZM" sz="2400"/>
          </a:p>
        </p:txBody>
      </p:sp>
      <p:sp>
        <p:nvSpPr>
          <p:cNvPr id="65" name="Shape 63"/>
          <p:cNvSpPr/>
          <p:nvPr/>
        </p:nvSpPr>
        <p:spPr>
          <a:xfrm>
            <a:off x="9906000" y="5498592"/>
            <a:ext cx="195072" cy="195072"/>
          </a:xfrm>
          <a:prstGeom prst="ellipse">
            <a:avLst/>
          </a:prstGeom>
          <a:solidFill>
            <a:srgbClr val="8B0000"/>
          </a:solidFill>
          <a:ln/>
        </p:spPr>
        <p:txBody>
          <a:bodyPr/>
          <a:lstStyle/>
          <a:p>
            <a:endParaRPr lang="en-ZM" sz="2400"/>
          </a:p>
        </p:txBody>
      </p:sp>
      <p:sp>
        <p:nvSpPr>
          <p:cNvPr id="66" name="Shape 64"/>
          <p:cNvSpPr/>
          <p:nvPr/>
        </p:nvSpPr>
        <p:spPr>
          <a:xfrm>
            <a:off x="243840" y="6096000"/>
            <a:ext cx="11704320" cy="512064"/>
          </a:xfrm>
          <a:prstGeom prst="rect">
            <a:avLst/>
          </a:prstGeom>
          <a:solidFill>
            <a:srgbClr val="F8F8F8"/>
          </a:solidFill>
          <a:ln w="10160">
            <a:solidFill>
              <a:srgbClr val="CCCCCC"/>
            </a:solidFill>
            <a:prstDash val="solid"/>
          </a:ln>
        </p:spPr>
        <p:txBody>
          <a:bodyPr/>
          <a:lstStyle/>
          <a:p>
            <a:endParaRPr lang="en-ZM" sz="2400"/>
          </a:p>
        </p:txBody>
      </p:sp>
      <p:sp>
        <p:nvSpPr>
          <p:cNvPr id="67" name="Text 65"/>
          <p:cNvSpPr/>
          <p:nvPr/>
        </p:nvSpPr>
        <p:spPr>
          <a:xfrm>
            <a:off x="390144" y="6120384"/>
            <a:ext cx="11411712" cy="463296"/>
          </a:xfrm>
          <a:prstGeom prst="rect">
            <a:avLst/>
          </a:prstGeom>
          <a:noFill/>
          <a:ln/>
        </p:spPr>
        <p:txBody>
          <a:bodyPr wrap="square" lIns="0" tIns="0" rIns="0" bIns="0" rtlCol="0" anchor="ctr"/>
          <a:lstStyle/>
          <a:p>
            <a:r>
              <a:rPr lang="en-US" sz="1067" b="1" dirty="0">
                <a:solidFill>
                  <a:srgbClr val="CC0000"/>
                </a:solidFill>
                <a:latin typeface="Calibri" pitchFamily="34" charset="0"/>
                <a:ea typeface="Calibri" pitchFamily="34" charset="-122"/>
                <a:cs typeface="Calibri" pitchFamily="34" charset="-120"/>
              </a:rPr>
              <a:t>Key point:  </a:t>
            </a:r>
            <a:r>
              <a:rPr lang="en-US" sz="1067" dirty="0">
                <a:solidFill>
                  <a:srgbClr val="333333"/>
                </a:solidFill>
                <a:latin typeface="Calibri" pitchFamily="34" charset="0"/>
                <a:ea typeface="Calibri" pitchFamily="34" charset="-122"/>
                <a:cs typeface="Calibri" pitchFamily="34" charset="-120"/>
              </a:rPr>
              <a:t>The PrEP Register and DHIS2 Tracker are </a:t>
            </a:r>
            <a:r>
              <a:rPr lang="en-US" sz="1067" b="1" dirty="0">
                <a:solidFill>
                  <a:srgbClr val="333333"/>
                </a:solidFill>
                <a:latin typeface="Calibri" pitchFamily="34" charset="0"/>
                <a:ea typeface="Calibri" pitchFamily="34" charset="-122"/>
                <a:cs typeface="Calibri" pitchFamily="34" charset="-120"/>
              </a:rPr>
              <a:t>continuous tools </a:t>
            </a:r>
            <a:r>
              <a:rPr lang="en-US" sz="1067" dirty="0">
                <a:solidFill>
                  <a:srgbClr val="333333"/>
                </a:solidFill>
                <a:latin typeface="Calibri" pitchFamily="34" charset="0"/>
                <a:ea typeface="Calibri" pitchFamily="34" charset="-122"/>
                <a:cs typeface="Calibri" pitchFamily="34" charset="-120"/>
              </a:rPr>
              <a:t>used throughout the journey. The specialised forms (Discontinuation, Post-Discontinuation, Pregnancy) are </a:t>
            </a:r>
            <a:r>
              <a:rPr lang="en-US" sz="1067" b="1" dirty="0">
                <a:solidFill>
                  <a:srgbClr val="333333"/>
                </a:solidFill>
                <a:latin typeface="Calibri" pitchFamily="34" charset="0"/>
                <a:ea typeface="Calibri" pitchFamily="34" charset="-122"/>
                <a:cs typeface="Calibri" pitchFamily="34" charset="-120"/>
              </a:rPr>
              <a:t>triggered at specific stages </a:t>
            </a:r>
            <a:r>
              <a:rPr lang="en-US" sz="1067" dirty="0">
                <a:solidFill>
                  <a:srgbClr val="333333"/>
                </a:solidFill>
                <a:latin typeface="Calibri" pitchFamily="34" charset="0"/>
                <a:ea typeface="Calibri" pitchFamily="34" charset="-122"/>
                <a:cs typeface="Calibri" pitchFamily="34" charset="-120"/>
              </a:rPr>
              <a:t>and capture data the register alone cannot.</a:t>
            </a:r>
            <a:endParaRPr lang="en-US" sz="1067"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8F791-E162-4C51-E3B9-BC9AB6B90E9C}"/>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149A463-C14A-82DF-812C-EBBFFCB22FCA}"/>
              </a:ext>
            </a:extLst>
          </p:cNvPr>
          <p:cNvGraphicFramePr>
            <a:graphicFrameLocks noGrp="1"/>
          </p:cNvGraphicFramePr>
          <p:nvPr>
            <p:extLst>
              <p:ext uri="{D42A27DB-BD31-4B8C-83A1-F6EECF244321}">
                <p14:modId xmlns:p14="http://schemas.microsoft.com/office/powerpoint/2010/main" val="3098091752"/>
              </p:ext>
            </p:extLst>
          </p:nvPr>
        </p:nvGraphicFramePr>
        <p:xfrm>
          <a:off x="202691" y="1020948"/>
          <a:ext cx="11786615" cy="5555688"/>
        </p:xfrm>
        <a:graphic>
          <a:graphicData uri="http://schemas.openxmlformats.org/drawingml/2006/table">
            <a:tbl>
              <a:tblPr>
                <a:tableStyleId>{46F890A9-2807-4EBB-B81D-B2AA78EC7F39}</a:tableStyleId>
              </a:tblPr>
              <a:tblGrid>
                <a:gridCol w="3115766">
                  <a:extLst>
                    <a:ext uri="{9D8B030D-6E8A-4147-A177-3AD203B41FA5}">
                      <a16:colId xmlns:a16="http://schemas.microsoft.com/office/drawing/2014/main" val="1780767573"/>
                    </a:ext>
                  </a:extLst>
                </a:gridCol>
                <a:gridCol w="4509661">
                  <a:extLst>
                    <a:ext uri="{9D8B030D-6E8A-4147-A177-3AD203B41FA5}">
                      <a16:colId xmlns:a16="http://schemas.microsoft.com/office/drawing/2014/main" val="3251716980"/>
                    </a:ext>
                  </a:extLst>
                </a:gridCol>
                <a:gridCol w="4161188">
                  <a:extLst>
                    <a:ext uri="{9D8B030D-6E8A-4147-A177-3AD203B41FA5}">
                      <a16:colId xmlns:a16="http://schemas.microsoft.com/office/drawing/2014/main" val="4072398142"/>
                    </a:ext>
                  </a:extLst>
                </a:gridCol>
              </a:tblGrid>
              <a:tr h="588396">
                <a:tc>
                  <a:txBody>
                    <a:bodyPr/>
                    <a:lstStyle/>
                    <a:p>
                      <a:pPr algn="ctr" fontAlgn="ctr">
                        <a:buNone/>
                      </a:pPr>
                      <a:r>
                        <a:rPr lang="en-US" sz="2000" b="1" u="none" strike="noStrike" dirty="0">
                          <a:solidFill>
                            <a:schemeClr val="bg1"/>
                          </a:solidFill>
                          <a:effectLst/>
                        </a:rPr>
                        <a:t> Aggregated Data Points</a:t>
                      </a:r>
                      <a:endParaRPr lang="en-US" sz="2000" b="1" i="0" u="none" strike="noStrike" dirty="0">
                        <a:solidFill>
                          <a:schemeClr val="bg1"/>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algn="ctr" fontAlgn="ctr">
                        <a:buNone/>
                      </a:pPr>
                      <a:r>
                        <a:rPr lang="en-US" sz="2000" b="1" u="none" strike="noStrike" dirty="0">
                          <a:solidFill>
                            <a:schemeClr val="bg1"/>
                          </a:solidFill>
                          <a:effectLst/>
                        </a:rPr>
                        <a:t>Definition</a:t>
                      </a:r>
                      <a:endParaRPr lang="en-US" sz="2000" b="1" i="0" u="none" strike="noStrike" dirty="0">
                        <a:solidFill>
                          <a:schemeClr val="bg1"/>
                        </a:solidFill>
                        <a:effectLst/>
                        <a:latin typeface="Arial" panose="020B0604020202020204" pitchFamily="34" charset="0"/>
                      </a:endParaRPr>
                    </a:p>
                  </a:txBody>
                  <a:tcPr marL="6824" marR="6824" marT="6824"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algn="ctr" fontAlgn="ctr">
                        <a:buNone/>
                      </a:pPr>
                      <a:r>
                        <a:rPr lang="en-US" sz="2000" b="1" u="none" strike="noStrike" dirty="0">
                          <a:solidFill>
                            <a:schemeClr val="bg1"/>
                          </a:solidFill>
                          <a:effectLst/>
                        </a:rPr>
                        <a:t>Disaggregation</a:t>
                      </a:r>
                      <a:endParaRPr lang="en-US" sz="2000" b="1" i="0" u="none" strike="noStrike" dirty="0">
                        <a:solidFill>
                          <a:schemeClr val="bg1"/>
                        </a:solidFill>
                        <a:effectLst/>
                        <a:latin typeface="Arial" panose="020B06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extLst>
                  <a:ext uri="{0D108BD9-81ED-4DB2-BD59-A6C34878D82A}">
                    <a16:rowId xmlns:a16="http://schemas.microsoft.com/office/drawing/2014/main" val="2882514297"/>
                  </a:ext>
                </a:extLst>
              </a:tr>
              <a:tr h="431911">
                <a:tc>
                  <a:txBody>
                    <a:bodyPr/>
                    <a:lstStyle/>
                    <a:p>
                      <a:pPr algn="ctr" fontAlgn="ctr">
                        <a:buNone/>
                      </a:pPr>
                      <a:r>
                        <a:rPr lang="en-US" sz="1200" b="0" u="none" strike="noStrike" dirty="0">
                          <a:solidFill>
                            <a:srgbClr val="000000"/>
                          </a:solidFill>
                          <a:effectLst/>
                        </a:rPr>
                        <a:t>Screened for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were screened for PrEP eligibility</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US" sz="1200" b="0" u="none" strike="noStrike" dirty="0">
                          <a:solidFill>
                            <a:srgbClr val="000000"/>
                          </a:solidFill>
                          <a:effectLst/>
                        </a:rPr>
                        <a:t>Age, Sex, Population category,</a:t>
                      </a:r>
                      <a:endParaRPr lang="en-US" sz="1200" b="0" i="0" u="none" strike="noStrike" dirty="0">
                        <a:solidFill>
                          <a:srgbClr val="000000"/>
                        </a:solidFill>
                        <a:effectLst/>
                        <a:latin typeface="Arial" panose="020B06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60598595"/>
                  </a:ext>
                </a:extLst>
              </a:tr>
              <a:tr h="351927">
                <a:tc>
                  <a:txBody>
                    <a:bodyPr/>
                    <a:lstStyle/>
                    <a:p>
                      <a:pPr algn="ctr" fontAlgn="ctr">
                        <a:buNone/>
                      </a:pPr>
                      <a:r>
                        <a:rPr lang="en-US" sz="1200" b="0" u="none" strike="noStrike" dirty="0">
                          <a:solidFill>
                            <a:srgbClr val="000000"/>
                          </a:solidFill>
                          <a:effectLst/>
                        </a:rPr>
                        <a:t>Eligible for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were clinically eligible for PrEP</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US" sz="1200" b="0" u="none" strike="noStrike" dirty="0">
                          <a:solidFill>
                            <a:srgbClr val="000000"/>
                          </a:solidFill>
                          <a:effectLst/>
                        </a:rPr>
                        <a:t>Age, Sex, Population category</a:t>
                      </a:r>
                      <a:endParaRPr lang="en-US" sz="1200" b="0" i="0" u="none" strike="noStrike" dirty="0">
                        <a:solidFill>
                          <a:srgbClr val="000000"/>
                        </a:solidFill>
                        <a:effectLst/>
                        <a:latin typeface="Arial" panose="020B06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66559401"/>
                  </a:ext>
                </a:extLst>
              </a:tr>
              <a:tr h="303936">
                <a:tc>
                  <a:txBody>
                    <a:bodyPr/>
                    <a:lstStyle/>
                    <a:p>
                      <a:pPr algn="ctr" fontAlgn="ctr">
                        <a:buNone/>
                      </a:pPr>
                      <a:r>
                        <a:rPr lang="en-US" sz="1200" b="0" u="none" strike="noStrike" dirty="0">
                          <a:solidFill>
                            <a:srgbClr val="000000"/>
                          </a:solidFill>
                          <a:effectLst/>
                        </a:rPr>
                        <a:t>Initiated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were newly enrolled on PrEP </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a:solidFill>
                            <a:srgbClr val="000000"/>
                          </a:solidFill>
                          <a:effectLst/>
                        </a:rPr>
                        <a:t>Age, Sex, Population category, PrEP method</a:t>
                      </a:r>
                      <a:endParaRPr lang="en-GB" sz="1200" b="0" i="0" u="none" strike="noStrike">
                        <a:solidFill>
                          <a:srgbClr val="000000"/>
                        </a:solidFill>
                        <a:effectLst/>
                        <a:latin typeface="Arial" panose="020B06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3004284"/>
                  </a:ext>
                </a:extLst>
              </a:tr>
              <a:tr h="497760">
                <a:tc>
                  <a:txBody>
                    <a:bodyPr/>
                    <a:lstStyle/>
                    <a:p>
                      <a:pPr algn="ctr" fontAlgn="ctr">
                        <a:buNone/>
                      </a:pPr>
                      <a:r>
                        <a:rPr lang="en-US" sz="1200" b="1" u="none" strike="noStrike" dirty="0">
                          <a:solidFill>
                            <a:srgbClr val="000000"/>
                          </a:solidFill>
                          <a:effectLst/>
                        </a:rPr>
                        <a:t>Continued </a:t>
                      </a:r>
                      <a:r>
                        <a:rPr lang="en-US" sz="1200" b="0" u="none" strike="noStrike" dirty="0">
                          <a:solidFill>
                            <a:srgbClr val="000000"/>
                          </a:solidFill>
                          <a:effectLst/>
                        </a:rPr>
                        <a:t>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remain on PrEP at their scheduled follow-up visits</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Age, Sex, Population </a:t>
                      </a:r>
                      <a:r>
                        <a:rPr lang="en-GB" sz="1200" b="0" u="none" strike="noStrike" dirty="0" err="1">
                          <a:solidFill>
                            <a:srgbClr val="000000"/>
                          </a:solidFill>
                          <a:effectLst/>
                        </a:rPr>
                        <a:t>category,PrEP</a:t>
                      </a:r>
                      <a:r>
                        <a:rPr lang="en-GB" sz="1200" b="0" u="none" strike="noStrike" dirty="0">
                          <a:solidFill>
                            <a:srgbClr val="000000"/>
                          </a:solidFill>
                          <a:effectLst/>
                        </a:rPr>
                        <a:t> method</a:t>
                      </a:r>
                      <a:endParaRPr lang="en-GB"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41813038"/>
                  </a:ext>
                </a:extLst>
              </a:tr>
              <a:tr h="497760">
                <a:tc>
                  <a:txBody>
                    <a:bodyPr/>
                    <a:lstStyle/>
                    <a:p>
                      <a:pPr algn="ctr" fontAlgn="ctr">
                        <a:buNone/>
                      </a:pPr>
                      <a:r>
                        <a:rPr lang="en-US" sz="1200" b="1" u="none" strike="noStrike" dirty="0">
                          <a:solidFill>
                            <a:srgbClr val="000000"/>
                          </a:solidFill>
                          <a:effectLst/>
                        </a:rPr>
                        <a:t>Re-initiated</a:t>
                      </a:r>
                      <a:r>
                        <a:rPr lang="en-US" sz="1200" b="0" u="none" strike="noStrike" dirty="0">
                          <a:solidFill>
                            <a:srgbClr val="000000"/>
                          </a:solidFill>
                          <a:effectLst/>
                        </a:rPr>
                        <a:t>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previously discontinued PrEP and have restarted</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Age, Sex, Population category, PrEP method</a:t>
                      </a:r>
                      <a:endParaRPr lang="en-GB"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8685985"/>
                  </a:ext>
                </a:extLst>
              </a:tr>
              <a:tr h="513260">
                <a:tc>
                  <a:txBody>
                    <a:bodyPr/>
                    <a:lstStyle/>
                    <a:p>
                      <a:pPr algn="ctr" fontAlgn="ctr">
                        <a:buNone/>
                      </a:pPr>
                      <a:r>
                        <a:rPr lang="en-US" sz="1200" b="1" u="none" strike="noStrike" dirty="0">
                          <a:solidFill>
                            <a:srgbClr val="000000"/>
                          </a:solidFill>
                          <a:effectLst/>
                        </a:rPr>
                        <a:t>Discontinued</a:t>
                      </a:r>
                      <a:r>
                        <a:rPr lang="en-US" sz="1200" b="0" u="none" strike="noStrike" dirty="0">
                          <a:solidFill>
                            <a:srgbClr val="000000"/>
                          </a:solidFill>
                          <a:effectLst/>
                        </a:rPr>
                        <a:t>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discontinued PrEP prior to the next scheduled visit.</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a:solidFill>
                            <a:srgbClr val="000000"/>
                          </a:solidFill>
                          <a:effectLst/>
                        </a:rPr>
                        <a:t>Age, Sex, Population category,PrEP method</a:t>
                      </a:r>
                      <a:endParaRPr lang="en-GB" sz="1200" b="0" i="0" u="none" strike="noStrike">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6605394"/>
                  </a:ext>
                </a:extLst>
              </a:tr>
              <a:tr h="719851">
                <a:tc>
                  <a:txBody>
                    <a:bodyPr/>
                    <a:lstStyle/>
                    <a:p>
                      <a:pPr algn="ctr" fontAlgn="ctr">
                        <a:buNone/>
                      </a:pPr>
                      <a:r>
                        <a:rPr lang="en-GB" sz="1200" b="0" u="none" strike="noStrike" dirty="0">
                          <a:solidFill>
                            <a:srgbClr val="000000"/>
                          </a:solidFill>
                          <a:effectLst/>
                        </a:rPr>
                        <a:t>PrEP users </a:t>
                      </a:r>
                      <a:r>
                        <a:rPr lang="en-GB" sz="1200" b="1" u="none" strike="noStrike" dirty="0">
                          <a:solidFill>
                            <a:srgbClr val="000000"/>
                          </a:solidFill>
                          <a:effectLst/>
                        </a:rPr>
                        <a:t>switching</a:t>
                      </a:r>
                      <a:r>
                        <a:rPr lang="en-GB" sz="1200" b="0" u="none" strike="noStrike" dirty="0">
                          <a:solidFill>
                            <a:srgbClr val="000000"/>
                          </a:solidFill>
                          <a:effectLst/>
                        </a:rPr>
                        <a:t> PrEP methods</a:t>
                      </a:r>
                      <a:endParaRPr lang="en-GB"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transitioning from one PrEP method to another (e.g., Oral → CAB-LA, CAB-LA → LEN, LEN → Oral)</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Age, Sex, Population category, PrEP method, PrEP Method Transition Type</a:t>
                      </a:r>
                      <a:endParaRPr lang="en-GB"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392809"/>
                  </a:ext>
                </a:extLst>
              </a:tr>
              <a:tr h="497760">
                <a:tc>
                  <a:txBody>
                    <a:bodyPr/>
                    <a:lstStyle/>
                    <a:p>
                      <a:pPr algn="ctr" fontAlgn="ctr">
                        <a:buNone/>
                      </a:pPr>
                      <a:r>
                        <a:rPr lang="en-US" sz="1200" b="0" u="none" strike="noStrike" dirty="0">
                          <a:solidFill>
                            <a:srgbClr val="000000"/>
                          </a:solidFill>
                          <a:effectLst/>
                        </a:rPr>
                        <a:t>Pregnant Women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pregnant women on PrEP</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Age, Population category, PrEP method, Visit type</a:t>
                      </a:r>
                      <a:endParaRPr lang="en-GB"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18325786"/>
                  </a:ext>
                </a:extLst>
              </a:tr>
              <a:tr h="639867">
                <a:tc>
                  <a:txBody>
                    <a:bodyPr/>
                    <a:lstStyle/>
                    <a:p>
                      <a:pPr algn="ctr" fontAlgn="ctr">
                        <a:buNone/>
                      </a:pPr>
                      <a:r>
                        <a:rPr lang="en-US" sz="1200" b="0" u="none" strike="noStrike" dirty="0">
                          <a:solidFill>
                            <a:srgbClr val="000000"/>
                          </a:solidFill>
                          <a:effectLst/>
                        </a:rPr>
                        <a:t>Breastfeeding Women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breastfeeding women on PrEP</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Age, Population category, PrEP method, Visit type</a:t>
                      </a:r>
                      <a:endParaRPr lang="en-GB"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9616215"/>
                  </a:ext>
                </a:extLst>
              </a:tr>
              <a:tr h="513260">
                <a:tc>
                  <a:txBody>
                    <a:bodyPr/>
                    <a:lstStyle/>
                    <a:p>
                      <a:pPr algn="ctr" fontAlgn="ctr">
                        <a:buNone/>
                      </a:pPr>
                      <a:r>
                        <a:rPr lang="en-US" sz="1200" b="0" u="none" strike="noStrike" dirty="0">
                          <a:solidFill>
                            <a:srgbClr val="000000"/>
                          </a:solidFill>
                          <a:effectLst/>
                        </a:rPr>
                        <a:t>Seroconversions on PrEP</a:t>
                      </a:r>
                      <a:endParaRPr lang="en-US" sz="1200" b="0" i="0" u="none" strike="noStrike" dirty="0">
                        <a:solidFill>
                          <a:srgbClr val="000000"/>
                        </a:solidFill>
                        <a:effectLst/>
                        <a:latin typeface="Arial" panose="020B0604020202020204" pitchFamily="34" charset="0"/>
                      </a:endParaRPr>
                    </a:p>
                  </a:txBody>
                  <a:tcPr marL="6824" marR="6824" marT="6824"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GB" sz="1200" b="0" u="none" strike="noStrike" dirty="0">
                          <a:solidFill>
                            <a:srgbClr val="000000"/>
                          </a:solidFill>
                          <a:effectLst/>
                        </a:rPr>
                        <a:t>Number of individuals who test HIV-positive while actively receiving PrEP</a:t>
                      </a:r>
                      <a:endParaRPr lang="en-GB" sz="1200" b="0" i="0" u="none" strike="noStrike" dirty="0">
                        <a:solidFill>
                          <a:srgbClr val="000000"/>
                        </a:solidFill>
                        <a:effectLst/>
                        <a:latin typeface="Arial" panose="020B0604020202020204" pitchFamily="34" charset="0"/>
                      </a:endParaRPr>
                    </a:p>
                  </a:txBody>
                  <a:tcPr marL="6824" marR="6824" marT="6824"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buNone/>
                      </a:pPr>
                      <a:r>
                        <a:rPr lang="en-US" sz="1200" b="0" u="none" strike="noStrike" dirty="0">
                          <a:solidFill>
                            <a:srgbClr val="000000"/>
                          </a:solidFill>
                          <a:effectLst/>
                        </a:rPr>
                        <a:t>Population category, PrEP method</a:t>
                      </a:r>
                      <a:endParaRPr lang="en-US" sz="1200" b="0" i="0" u="none" strike="noStrike" dirty="0">
                        <a:solidFill>
                          <a:srgbClr val="000000"/>
                        </a:solidFill>
                        <a:effectLst/>
                        <a:latin typeface="Aptos Narrow" panose="020B0004020202020204" pitchFamily="34" charset="0"/>
                      </a:endParaRPr>
                    </a:p>
                  </a:txBody>
                  <a:tcPr marL="6824" marR="6824" marT="6824"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81367295"/>
                  </a:ext>
                </a:extLst>
              </a:tr>
            </a:tbl>
          </a:graphicData>
        </a:graphic>
      </p:graphicFrame>
      <p:sp>
        <p:nvSpPr>
          <p:cNvPr id="4" name="TextBox 3">
            <a:extLst>
              <a:ext uri="{FF2B5EF4-FFF2-40B4-BE49-F238E27FC236}">
                <a16:creationId xmlns:a16="http://schemas.microsoft.com/office/drawing/2014/main" id="{A16E6462-8194-5A6B-A6AD-8EDEF2AE339A}"/>
              </a:ext>
            </a:extLst>
          </p:cNvPr>
          <p:cNvSpPr txBox="1"/>
          <p:nvPr/>
        </p:nvSpPr>
        <p:spPr>
          <a:xfrm>
            <a:off x="888490" y="97888"/>
            <a:ext cx="10415015" cy="769441"/>
          </a:xfrm>
          <a:prstGeom prst="rect">
            <a:avLst/>
          </a:prstGeom>
          <a:noFill/>
        </p:spPr>
        <p:txBody>
          <a:bodyPr wrap="square">
            <a:spAutoFit/>
          </a:bodyPr>
          <a:lstStyle/>
          <a:p>
            <a:pPr algn="ctr"/>
            <a:r>
              <a:rPr lang="en-US" sz="4400" dirty="0">
                <a:solidFill>
                  <a:srgbClr val="007434"/>
                </a:solidFill>
                <a:latin typeface="Century Gothic" panose="020B0502020202020204" pitchFamily="34" charset="0"/>
                <a:cs typeface="Poppins"/>
                <a:sym typeface="Poppins"/>
              </a:rPr>
              <a:t>Key Aggregated Data Points</a:t>
            </a:r>
            <a:endParaRPr lang="en-ZM" sz="4400" dirty="0"/>
          </a:p>
        </p:txBody>
      </p:sp>
    </p:spTree>
    <p:extLst>
      <p:ext uri="{BB962C8B-B14F-4D97-AF65-F5344CB8AC3E}">
        <p14:creationId xmlns:p14="http://schemas.microsoft.com/office/powerpoint/2010/main" val="33155175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C75E6B10-79E4-B1D9-4B10-3A8C14A220DF}"/>
            </a:ext>
          </a:extLst>
        </p:cNvPr>
        <p:cNvGrpSpPr/>
        <p:nvPr/>
      </p:nvGrpSpPr>
      <p:grpSpPr>
        <a:xfrm>
          <a:off x="0" y="0"/>
          <a:ext cx="0" cy="0"/>
          <a:chOff x="0" y="0"/>
          <a:chExt cx="0" cy="0"/>
        </a:xfrm>
      </p:grpSpPr>
      <p:sp>
        <p:nvSpPr>
          <p:cNvPr id="120" name="Google Shape;120;p4">
            <a:extLst>
              <a:ext uri="{FF2B5EF4-FFF2-40B4-BE49-F238E27FC236}">
                <a16:creationId xmlns:a16="http://schemas.microsoft.com/office/drawing/2014/main" id="{E3C285B0-133D-9E11-4548-90CEB36B30E9}"/>
              </a:ext>
            </a:extLst>
          </p:cNvPr>
          <p:cNvSpPr txBox="1"/>
          <p:nvPr/>
        </p:nvSpPr>
        <p:spPr>
          <a:xfrm>
            <a:off x="2546180" y="1500334"/>
            <a:ext cx="7772400" cy="163988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7200" b="1" i="0" u="none" strike="noStrike" kern="0" cap="none" spc="0" normalizeH="0" baseline="0" noProof="0" dirty="0">
                <a:ln>
                  <a:noFill/>
                </a:ln>
                <a:solidFill>
                  <a:srgbClr val="007434"/>
                </a:solidFill>
                <a:effectLst/>
                <a:uLnTx/>
                <a:uFillTx/>
                <a:latin typeface="Century Gothic" panose="020B0502020202020204" pitchFamily="34" charset="0"/>
                <a:ea typeface="Poppins"/>
                <a:cs typeface="Poppins"/>
                <a:sym typeface="Poppins"/>
              </a:rPr>
              <a:t>Un</a:t>
            </a:r>
            <a:r>
              <a:rPr lang="en-US" sz="7200" b="1" kern="0" dirty="0">
                <a:solidFill>
                  <a:srgbClr val="007434"/>
                </a:solidFill>
                <a:latin typeface="Century Gothic" panose="020B0502020202020204" pitchFamily="34" charset="0"/>
                <a:ea typeface="Poppins"/>
                <a:cs typeface="Poppins"/>
                <a:sym typeface="Poppins"/>
              </a:rPr>
              <a:t>it</a:t>
            </a:r>
            <a:r>
              <a:rPr kumimoji="0" lang="en-US" sz="7200" b="1" i="0" u="none" strike="noStrike" kern="0" cap="none" spc="0" normalizeH="0" baseline="0" noProof="0" dirty="0">
                <a:ln>
                  <a:noFill/>
                </a:ln>
                <a:solidFill>
                  <a:srgbClr val="007434"/>
                </a:solidFill>
                <a:effectLst/>
                <a:uLnTx/>
                <a:uFillTx/>
                <a:latin typeface="Century Gothic" panose="020B0502020202020204" pitchFamily="34" charset="0"/>
                <a:ea typeface="Poppins"/>
                <a:cs typeface="Poppins"/>
                <a:sym typeface="Poppins"/>
              </a:rPr>
              <a:t> </a:t>
            </a:r>
            <a:r>
              <a:rPr lang="en-US" sz="7200" b="1" kern="0" dirty="0">
                <a:solidFill>
                  <a:srgbClr val="007434"/>
                </a:solidFill>
                <a:latin typeface="Century Gothic" panose="020B0502020202020204" pitchFamily="34" charset="0"/>
                <a:ea typeface="Poppins"/>
                <a:cs typeface="Poppins"/>
                <a:sym typeface="Poppins"/>
              </a:rPr>
              <a:t>3</a:t>
            </a:r>
            <a:endParaRPr kumimoji="0" lang="en-US" sz="7200" b="0" i="0" u="none" strike="noStrike" kern="0" cap="none" spc="0" normalizeH="0" baseline="0" noProof="0" dirty="0">
              <a:ln>
                <a:noFill/>
              </a:ln>
              <a:solidFill>
                <a:srgbClr val="007434"/>
              </a:solidFill>
              <a:effectLst/>
              <a:uLnTx/>
              <a:uFillTx/>
              <a:latin typeface="Century Gothic" panose="020B0502020202020204" pitchFamily="34" charset="0"/>
              <a:cs typeface="Poppins"/>
              <a:sym typeface="Arial"/>
            </a:endParaRPr>
          </a:p>
        </p:txBody>
      </p:sp>
      <p:sp>
        <p:nvSpPr>
          <p:cNvPr id="2" name="TextBox 1">
            <a:extLst>
              <a:ext uri="{FF2B5EF4-FFF2-40B4-BE49-F238E27FC236}">
                <a16:creationId xmlns:a16="http://schemas.microsoft.com/office/drawing/2014/main" id="{43CA9970-74AB-176C-57B3-F519FB6E090D}"/>
              </a:ext>
            </a:extLst>
          </p:cNvPr>
          <p:cNvSpPr txBox="1"/>
          <p:nvPr/>
        </p:nvSpPr>
        <p:spPr>
          <a:xfrm>
            <a:off x="1981315" y="3429000"/>
            <a:ext cx="8902130" cy="3712235"/>
          </a:xfrm>
          <a:prstGeom prst="rect">
            <a:avLst/>
          </a:prstGeom>
          <a:noFill/>
        </p:spPr>
        <p:txBody>
          <a:bodyPr wrap="square" rtlCol="0">
            <a:spAutoFit/>
          </a:bodyPr>
          <a:lstStyle/>
          <a:p>
            <a:pPr marL="85725" algn="ctr">
              <a:lnSpc>
                <a:spcPct val="150000"/>
              </a:lnSpc>
              <a:spcBef>
                <a:spcPts val="270"/>
              </a:spcBef>
              <a:buClr>
                <a:srgbClr val="000000"/>
              </a:buClr>
              <a:buSzPts val="1800"/>
              <a:defRPr/>
            </a:pPr>
            <a:r>
              <a:rPr lang="en-US" sz="5400" kern="0" dirty="0">
                <a:solidFill>
                  <a:srgbClr val="000000"/>
                </a:solidFill>
                <a:latin typeface="Century Gothic"/>
                <a:cs typeface="Arial"/>
                <a:sym typeface="Poppins"/>
              </a:rPr>
              <a:t>Target Setting &amp; Measuring PrEP Impact</a:t>
            </a:r>
          </a:p>
          <a:p>
            <a:pPr marL="85725" lvl="0" algn="ctr">
              <a:lnSpc>
                <a:spcPct val="150000"/>
              </a:lnSpc>
              <a:spcBef>
                <a:spcPts val="270"/>
              </a:spcBef>
              <a:buClr>
                <a:srgbClr val="000000"/>
              </a:buClr>
              <a:buSzPts val="1800"/>
              <a:defRPr/>
            </a:pPr>
            <a:endParaRPr lang="en-US" sz="5400" kern="0" dirty="0">
              <a:solidFill>
                <a:srgbClr val="000000"/>
              </a:solidFill>
              <a:latin typeface="Century Gothic"/>
              <a:cs typeface="Arial"/>
              <a:sym typeface="Poppins"/>
            </a:endParaRPr>
          </a:p>
        </p:txBody>
      </p:sp>
    </p:spTree>
    <p:extLst>
      <p:ext uri="{BB962C8B-B14F-4D97-AF65-F5344CB8AC3E}">
        <p14:creationId xmlns:p14="http://schemas.microsoft.com/office/powerpoint/2010/main" val="900181543"/>
      </p:ext>
    </p:extLst>
  </p:cSld>
  <p:clrMapOvr>
    <a:masterClrMapping/>
  </p:clrMapOvr>
  <p:transition spd="slow">
    <p:spli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6">
          <a:extLst>
            <a:ext uri="{FF2B5EF4-FFF2-40B4-BE49-F238E27FC236}">
              <a16:creationId xmlns:a16="http://schemas.microsoft.com/office/drawing/2014/main" id="{0FABE8EC-35FD-86BC-D104-6CB8629F2DF1}"/>
            </a:ext>
          </a:extLst>
        </p:cNvPr>
        <p:cNvGrpSpPr/>
        <p:nvPr/>
      </p:nvGrpSpPr>
      <p:grpSpPr>
        <a:xfrm>
          <a:off x="0" y="0"/>
          <a:ext cx="0" cy="0"/>
          <a:chOff x="0" y="0"/>
          <a:chExt cx="0" cy="0"/>
        </a:xfrm>
      </p:grpSpPr>
      <p:sp>
        <p:nvSpPr>
          <p:cNvPr id="127" name="Google Shape;127;p3">
            <a:extLst>
              <a:ext uri="{FF2B5EF4-FFF2-40B4-BE49-F238E27FC236}">
                <a16:creationId xmlns:a16="http://schemas.microsoft.com/office/drawing/2014/main" id="{F7EFB799-C1D9-D7D0-0B67-D43CCC153251}"/>
              </a:ext>
            </a:extLst>
          </p:cNvPr>
          <p:cNvSpPr txBox="1">
            <a:spLocks noGrp="1"/>
          </p:cNvSpPr>
          <p:nvPr>
            <p:ph type="title"/>
          </p:nvPr>
        </p:nvSpPr>
        <p:spPr>
          <a:xfrm>
            <a:off x="2315369" y="274637"/>
            <a:ext cx="7561262" cy="1143000"/>
          </a:xfrm>
          <a:prstGeom prst="rect">
            <a:avLst/>
          </a:prstGeom>
          <a:noFill/>
          <a:ln>
            <a:noFill/>
          </a:ln>
        </p:spPr>
        <p:txBody>
          <a:bodyPr spcFirstLastPara="1" wrap="square" lIns="91425" tIns="45700" rIns="91425" bIns="45700" anchor="ctr" anchorCtr="0">
            <a:noAutofit/>
          </a:bodyPr>
          <a:lstStyle/>
          <a:p>
            <a:pPr>
              <a:buClr>
                <a:srgbClr val="007E00"/>
              </a:buClr>
              <a:buSzPts val="3600"/>
            </a:pPr>
            <a:r>
              <a:rPr lang="en-US" sz="4400" dirty="0"/>
              <a:t>Unit 3:  Learning Objectives</a:t>
            </a:r>
            <a:endParaRPr sz="4000" dirty="0"/>
          </a:p>
        </p:txBody>
      </p:sp>
      <p:sp>
        <p:nvSpPr>
          <p:cNvPr id="128" name="Google Shape;128;p3">
            <a:extLst>
              <a:ext uri="{FF2B5EF4-FFF2-40B4-BE49-F238E27FC236}">
                <a16:creationId xmlns:a16="http://schemas.microsoft.com/office/drawing/2014/main" id="{D2630838-27B8-523E-B018-02EC76EE4624}"/>
              </a:ext>
            </a:extLst>
          </p:cNvPr>
          <p:cNvSpPr txBox="1"/>
          <p:nvPr/>
        </p:nvSpPr>
        <p:spPr>
          <a:xfrm>
            <a:off x="2315369" y="1782763"/>
            <a:ext cx="7561262" cy="4800600"/>
          </a:xfrm>
          <a:prstGeom prst="rect">
            <a:avLst/>
          </a:prstGeom>
          <a:noFill/>
          <a:ln>
            <a:noFill/>
          </a:ln>
        </p:spPr>
        <p:txBody>
          <a:bodyPr spcFirstLastPara="1" wrap="square" lIns="91425" tIns="45700" rIns="91425" bIns="45700" anchor="t" anchorCtr="0">
            <a:noAutofit/>
          </a:bodyPr>
          <a:lstStyle/>
          <a:p>
            <a:pPr marL="609600" marR="0" lvl="0" indent="-609600" algn="l" defTabSz="914400" rtl="0" eaLnBrk="1" fontAlgn="auto" latinLnBrk="0" hangingPunct="1">
              <a:lnSpc>
                <a:spcPct val="100000"/>
              </a:lnSpc>
              <a:spcBef>
                <a:spcPts val="0"/>
              </a:spcBef>
              <a:spcAft>
                <a:spcPts val="0"/>
              </a:spcAft>
              <a:buClr>
                <a:srgbClr val="000000"/>
              </a:buClr>
              <a:buSzPts val="2800"/>
              <a:buFont typeface="Century Gothic"/>
              <a:buChar char="•"/>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 name="Google Shape;351;p22">
            <a:extLst>
              <a:ext uri="{FF2B5EF4-FFF2-40B4-BE49-F238E27FC236}">
                <a16:creationId xmlns:a16="http://schemas.microsoft.com/office/drawing/2014/main" id="{3D60B6F3-14A8-19D4-6B0A-F58F56FA8589}"/>
              </a:ext>
            </a:extLst>
          </p:cNvPr>
          <p:cNvSpPr txBox="1"/>
          <p:nvPr/>
        </p:nvSpPr>
        <p:spPr>
          <a:xfrm>
            <a:off x="1121930" y="1435844"/>
            <a:ext cx="9707747" cy="4849334"/>
          </a:xfrm>
          <a:prstGeom prst="rect">
            <a:avLst/>
          </a:prstGeom>
          <a:noFill/>
          <a:ln>
            <a:noFill/>
          </a:ln>
        </p:spPr>
        <p:txBody>
          <a:bodyPr spcFirstLastPara="1" wrap="square" lIns="633975" tIns="446450" rIns="633975" bIns="15245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000" b="0" i="0" u="none" strike="noStrike" kern="1200" cap="none" spc="0" normalizeH="0" baseline="0" noProof="0" dirty="0">
                <a:ln>
                  <a:noFill/>
                </a:ln>
                <a:solidFill>
                  <a:srgbClr val="FFFFFF"/>
                </a:solidFill>
                <a:effectLst/>
                <a:highlight>
                  <a:srgbClr val="008000"/>
                </a:highlight>
                <a:uLnTx/>
                <a:uFillTx/>
                <a:latin typeface="Century Gothic" panose="020B0502020202020204" pitchFamily="34" charset="0"/>
                <a:ea typeface="+mn-ea"/>
                <a:cs typeface="+mn-cs"/>
              </a:rPr>
              <a:t>By the end of this unit, participants will be able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GB" sz="3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Describe key concepts on PrEP target setting and what makes it different from other HIV prevention programs.</a:t>
            </a:r>
          </a:p>
          <a:p>
            <a:pPr marL="514350" marR="0" lvl="0" indent="-514350" algn="l" defTabSz="914400" rtl="0" eaLnBrk="1" fontAlgn="auto" latinLnBrk="0" hangingPunct="1">
              <a:lnSpc>
                <a:spcPct val="100000"/>
              </a:lnSpc>
              <a:spcBef>
                <a:spcPts val="0"/>
              </a:spcBef>
              <a:spcAft>
                <a:spcPts val="0"/>
              </a:spcAft>
              <a:buClrTx/>
              <a:buSzTx/>
              <a:buFontTx/>
              <a:buAutoNum type="arabicPeriod"/>
              <a:tabLst/>
              <a:defRPr/>
            </a:pPr>
            <a:r>
              <a:rPr kumimoji="0" lang="en-GB" sz="30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t>Use core PrEP indicators to measure and track progress against program targets.</a:t>
            </a:r>
          </a:p>
        </p:txBody>
      </p:sp>
    </p:spTree>
    <p:extLst>
      <p:ext uri="{BB962C8B-B14F-4D97-AF65-F5344CB8AC3E}">
        <p14:creationId xmlns:p14="http://schemas.microsoft.com/office/powerpoint/2010/main" val="947336758"/>
      </p:ext>
    </p:extLst>
  </p:cSld>
  <p:clrMapOvr>
    <a:masterClrMapping/>
  </p:clrMapOvr>
  <p:transition spd="slow">
    <p:spli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4"/>
          <p:cNvSpPr txBox="1">
            <a:spLocks noGrp="1"/>
          </p:cNvSpPr>
          <p:nvPr>
            <p:ph type="title"/>
          </p:nvPr>
        </p:nvSpPr>
        <p:spPr>
          <a:xfrm>
            <a:off x="2743527" y="393423"/>
            <a:ext cx="10571998" cy="65471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00666B"/>
              </a:buClr>
              <a:buSzPts val="3600"/>
              <a:buFont typeface="Poppins SemiBold"/>
              <a:buNone/>
            </a:pPr>
            <a:r>
              <a:rPr lang="en-US" sz="4400" dirty="0">
                <a:latin typeface="Century Gothic" panose="020B0502020202020204" pitchFamily="34" charset="0"/>
                <a:ea typeface="Poppins SemiBold"/>
                <a:cs typeface="Poppins SemiBold"/>
                <a:sym typeface="Poppins SemiBold"/>
              </a:rPr>
              <a:t>Why do we set targets?</a:t>
            </a:r>
            <a:endParaRPr sz="4400" dirty="0">
              <a:latin typeface="Century Gothic" panose="020B0502020202020204" pitchFamily="34" charset="0"/>
            </a:endParaRPr>
          </a:p>
        </p:txBody>
      </p:sp>
      <p:sp>
        <p:nvSpPr>
          <p:cNvPr id="253" name="Google Shape;253;p44"/>
          <p:cNvSpPr/>
          <p:nvPr/>
        </p:nvSpPr>
        <p:spPr>
          <a:xfrm rot="315224">
            <a:off x="8559167" y="1886128"/>
            <a:ext cx="1910080" cy="1798320"/>
          </a:xfrm>
          <a:prstGeom prst="rect">
            <a:avLst/>
          </a:prstGeom>
          <a:solidFill>
            <a:schemeClr val="accent1">
              <a:lumMod val="50000"/>
            </a:schemeClr>
          </a:solidFill>
          <a:ln w="15875" cap="rnd" cmpd="sng">
            <a:solidFill>
              <a:srgbClr val="004A4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So we can plan our program</a:t>
            </a:r>
            <a:endParaRPr dirty="0">
              <a:solidFill>
                <a:schemeClr val="bg1"/>
              </a:solidFill>
            </a:endParaRPr>
          </a:p>
        </p:txBody>
      </p:sp>
      <p:sp>
        <p:nvSpPr>
          <p:cNvPr id="254" name="Google Shape;254;p44"/>
          <p:cNvSpPr/>
          <p:nvPr/>
        </p:nvSpPr>
        <p:spPr>
          <a:xfrm rot="-766784">
            <a:off x="9877324" y="4527882"/>
            <a:ext cx="1910080" cy="1798320"/>
          </a:xfrm>
          <a:prstGeom prst="rect">
            <a:avLst/>
          </a:prstGeom>
          <a:gradFill>
            <a:gsLst>
              <a:gs pos="0">
                <a:srgbClr val="D38999"/>
              </a:gs>
              <a:gs pos="100000">
                <a:srgbClr val="C85D78"/>
              </a:gs>
            </a:gsLst>
            <a:lin ang="5400000" scaled="0"/>
          </a:gradFill>
          <a:ln w="9525"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To apply for funding</a:t>
            </a:r>
            <a:endParaRPr dirty="0">
              <a:solidFill>
                <a:schemeClr val="bg1"/>
              </a:solidFill>
            </a:endParaRPr>
          </a:p>
        </p:txBody>
      </p:sp>
      <p:sp>
        <p:nvSpPr>
          <p:cNvPr id="255" name="Google Shape;255;p44"/>
          <p:cNvSpPr/>
          <p:nvPr/>
        </p:nvSpPr>
        <p:spPr>
          <a:xfrm rot="753948">
            <a:off x="1228496" y="4683858"/>
            <a:ext cx="1910080" cy="1798320"/>
          </a:xfrm>
          <a:prstGeom prst="rect">
            <a:avLst/>
          </a:prstGeom>
          <a:blipFill rotWithShape="1">
            <a:blip r:embed="rId3">
              <a:alphaModFix/>
            </a:blip>
            <a:tile tx="0" ty="0" sx="100000" sy="100000" flip="none" algn="tl"/>
          </a:blipFill>
          <a:ln w="9525" cap="rnd"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We need to know how many human resources we will need</a:t>
            </a:r>
            <a:endParaRPr dirty="0">
              <a:solidFill>
                <a:schemeClr val="bg1"/>
              </a:solidFill>
            </a:endParaRPr>
          </a:p>
        </p:txBody>
      </p:sp>
      <p:sp>
        <p:nvSpPr>
          <p:cNvPr id="256" name="Google Shape;256;p44"/>
          <p:cNvSpPr/>
          <p:nvPr/>
        </p:nvSpPr>
        <p:spPr>
          <a:xfrm rot="20756493">
            <a:off x="7366219" y="4492735"/>
            <a:ext cx="1950240" cy="1868614"/>
          </a:xfrm>
          <a:prstGeom prst="rect">
            <a:avLst/>
          </a:prstGeom>
          <a:solidFill>
            <a:srgbClr val="E9AD5D"/>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rgbClr val="F2F2F2"/>
                </a:solidFill>
                <a:latin typeface="Poppins"/>
                <a:ea typeface="Poppins"/>
                <a:cs typeface="Poppins"/>
                <a:sym typeface="Poppins"/>
              </a:rPr>
              <a:t>We want to ensure our program will have the desired impact on HIV</a:t>
            </a:r>
            <a:endParaRPr dirty="0"/>
          </a:p>
        </p:txBody>
      </p:sp>
      <p:sp>
        <p:nvSpPr>
          <p:cNvPr id="257" name="Google Shape;257;p44"/>
          <p:cNvSpPr/>
          <p:nvPr/>
        </p:nvSpPr>
        <p:spPr>
          <a:xfrm>
            <a:off x="2231917" y="2153832"/>
            <a:ext cx="1910080" cy="1798320"/>
          </a:xfrm>
          <a:prstGeom prst="rect">
            <a:avLst/>
          </a:prstGeom>
          <a:gradFill>
            <a:gsLst>
              <a:gs pos="0">
                <a:srgbClr val="F2BF8B"/>
              </a:gs>
              <a:gs pos="100000">
                <a:srgbClr val="EFAA5A"/>
              </a:gs>
            </a:gsLst>
            <a:lin ang="5400000" scaled="0"/>
          </a:gradFill>
          <a:ln w="9525" cap="rnd"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We need to be able to measure our progress towards a goal</a:t>
            </a:r>
            <a:endParaRPr dirty="0">
              <a:solidFill>
                <a:schemeClr val="bg1"/>
              </a:solidFill>
            </a:endParaRPr>
          </a:p>
        </p:txBody>
      </p:sp>
      <p:sp>
        <p:nvSpPr>
          <p:cNvPr id="258" name="Google Shape;258;p44"/>
          <p:cNvSpPr/>
          <p:nvPr/>
        </p:nvSpPr>
        <p:spPr>
          <a:xfrm rot="151204">
            <a:off x="4532878" y="4681116"/>
            <a:ext cx="1910080" cy="1798320"/>
          </a:xfrm>
          <a:prstGeom prst="rect">
            <a:avLst/>
          </a:prstGeom>
          <a:gradFill>
            <a:gsLst>
              <a:gs pos="0">
                <a:srgbClr val="829B9E"/>
              </a:gs>
              <a:gs pos="100000">
                <a:srgbClr val="5A8084"/>
              </a:gs>
            </a:gsLst>
            <a:lin ang="5400000" scaled="0"/>
          </a:gradFill>
          <a:ln w="9525" cap="rnd"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We need to know what it will cost</a:t>
            </a:r>
            <a:endParaRPr dirty="0">
              <a:solidFill>
                <a:schemeClr val="bg1"/>
              </a:solidFill>
            </a:endParaRPr>
          </a:p>
        </p:txBody>
      </p:sp>
      <p:sp>
        <p:nvSpPr>
          <p:cNvPr id="259" name="Google Shape;259;p44"/>
          <p:cNvSpPr/>
          <p:nvPr/>
        </p:nvSpPr>
        <p:spPr>
          <a:xfrm rot="-932229">
            <a:off x="5140961" y="1886128"/>
            <a:ext cx="1910080" cy="1798320"/>
          </a:xfrm>
          <a:prstGeom prst="rect">
            <a:avLst/>
          </a:prstGeom>
          <a:solidFill>
            <a:srgbClr val="E01248"/>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a:solidFill>
                  <a:schemeClr val="bg1"/>
                </a:solidFill>
                <a:latin typeface="Poppins"/>
                <a:ea typeface="Poppins"/>
                <a:cs typeface="Poppins"/>
                <a:sym typeface="Poppins"/>
              </a:rPr>
              <a:t>We need to know how much commodities to order/procure</a:t>
            </a:r>
            <a:endParaRPr dirty="0">
              <a:solidFill>
                <a:schemeClr val="bg1"/>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3"/>
                                        </p:tgtEl>
                                        <p:attrNameLst>
                                          <p:attrName>style.visibility</p:attrName>
                                        </p:attrNameLst>
                                      </p:cBhvr>
                                      <p:to>
                                        <p:strVal val="visible"/>
                                      </p:to>
                                    </p:set>
                                    <p:anim calcmode="lin" valueType="num">
                                      <p:cBhvr additive="base">
                                        <p:cTn id="7" dur="500"/>
                                        <p:tgtEl>
                                          <p:spTgt spid="253"/>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256"/>
                                        </p:tgtEl>
                                        <p:attrNameLst>
                                          <p:attrName>style.visibility</p:attrName>
                                        </p:attrNameLst>
                                      </p:cBhvr>
                                      <p:to>
                                        <p:strVal val="visible"/>
                                      </p:to>
                                    </p:set>
                                    <p:anim calcmode="lin" valueType="num">
                                      <p:cBhvr additive="base">
                                        <p:cTn id="12" dur="500"/>
                                        <p:tgtEl>
                                          <p:spTgt spid="25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58"/>
                                        </p:tgtEl>
                                        <p:attrNameLst>
                                          <p:attrName>style.visibility</p:attrName>
                                        </p:attrNameLst>
                                      </p:cBhvr>
                                      <p:to>
                                        <p:strVal val="visible"/>
                                      </p:to>
                                    </p:set>
                                    <p:anim calcmode="lin" valueType="num">
                                      <p:cBhvr additive="base">
                                        <p:cTn id="17" dur="500"/>
                                        <p:tgtEl>
                                          <p:spTgt spid="25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59"/>
                                        </p:tgtEl>
                                        <p:attrNameLst>
                                          <p:attrName>style.visibility</p:attrName>
                                        </p:attrNameLst>
                                      </p:cBhvr>
                                      <p:to>
                                        <p:strVal val="visible"/>
                                      </p:to>
                                    </p:set>
                                    <p:anim calcmode="lin" valueType="num">
                                      <p:cBhvr additive="base">
                                        <p:cTn id="22" dur="500"/>
                                        <p:tgtEl>
                                          <p:spTgt spid="259"/>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54"/>
                                        </p:tgtEl>
                                        <p:attrNameLst>
                                          <p:attrName>style.visibility</p:attrName>
                                        </p:attrNameLst>
                                      </p:cBhvr>
                                      <p:to>
                                        <p:strVal val="visible"/>
                                      </p:to>
                                    </p:set>
                                    <p:anim calcmode="lin" valueType="num">
                                      <p:cBhvr additive="base">
                                        <p:cTn id="27" dur="500"/>
                                        <p:tgtEl>
                                          <p:spTgt spid="254"/>
                                        </p:tgtEl>
                                        <p:attrNameLst>
                                          <p:attrName>ppt_x</p:attrName>
                                        </p:attrNameLst>
                                      </p:cBhvr>
                                      <p:tavLst>
                                        <p:tav tm="0">
                                          <p:val>
                                            <p:strVal val="#ppt_x-1"/>
                                          </p:val>
                                        </p:tav>
                                        <p:tav tm="100000">
                                          <p:val>
                                            <p:strVal val="#ppt_x"/>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257"/>
                                        </p:tgtEl>
                                        <p:attrNameLst>
                                          <p:attrName>style.visibility</p:attrName>
                                        </p:attrNameLst>
                                      </p:cBhvr>
                                      <p:to>
                                        <p:strVal val="visible"/>
                                      </p:to>
                                    </p:set>
                                    <p:anim calcmode="lin" valueType="num">
                                      <p:cBhvr additive="base">
                                        <p:cTn id="32" dur="500"/>
                                        <p:tgtEl>
                                          <p:spTgt spid="257"/>
                                        </p:tgtEl>
                                        <p:attrNameLst>
                                          <p:attrName>ppt_x</p:attrName>
                                        </p:attrNameLst>
                                      </p:cBhvr>
                                      <p:tavLst>
                                        <p:tav tm="0">
                                          <p:val>
                                            <p:strVal val="#ppt_x-1"/>
                                          </p:val>
                                        </p:tav>
                                        <p:tav tm="100000">
                                          <p:val>
                                            <p:strVal val="#ppt_x"/>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55"/>
                                        </p:tgtEl>
                                        <p:attrNameLst>
                                          <p:attrName>style.visibility</p:attrName>
                                        </p:attrNameLst>
                                      </p:cBhvr>
                                      <p:to>
                                        <p:strVal val="visible"/>
                                      </p:to>
                                    </p:set>
                                    <p:anim calcmode="lin" valueType="num">
                                      <p:cBhvr additive="base">
                                        <p:cTn id="37" dur="500"/>
                                        <p:tgtEl>
                                          <p:spTgt spid="255"/>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1">
          <a:extLst>
            <a:ext uri="{FF2B5EF4-FFF2-40B4-BE49-F238E27FC236}">
              <a16:creationId xmlns:a16="http://schemas.microsoft.com/office/drawing/2014/main" id="{32EEA790-BD13-8F7A-1ECE-AB044A2486E4}"/>
            </a:ext>
          </a:extLst>
        </p:cNvPr>
        <p:cNvGrpSpPr/>
        <p:nvPr/>
      </p:nvGrpSpPr>
      <p:grpSpPr>
        <a:xfrm>
          <a:off x="0" y="0"/>
          <a:ext cx="0" cy="0"/>
          <a:chOff x="0" y="0"/>
          <a:chExt cx="0" cy="0"/>
        </a:xfrm>
      </p:grpSpPr>
      <p:sp>
        <p:nvSpPr>
          <p:cNvPr id="252" name="Google Shape;252;p44">
            <a:extLst>
              <a:ext uri="{FF2B5EF4-FFF2-40B4-BE49-F238E27FC236}">
                <a16:creationId xmlns:a16="http://schemas.microsoft.com/office/drawing/2014/main" id="{945C39B9-DF57-6CDE-3395-C92CFA1BEC5C}"/>
              </a:ext>
            </a:extLst>
          </p:cNvPr>
          <p:cNvSpPr txBox="1">
            <a:spLocks noGrp="1"/>
          </p:cNvSpPr>
          <p:nvPr>
            <p:ph type="title"/>
          </p:nvPr>
        </p:nvSpPr>
        <p:spPr>
          <a:xfrm>
            <a:off x="2743527" y="393423"/>
            <a:ext cx="10571998" cy="65471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00666B"/>
              </a:buClr>
              <a:buSzPts val="3600"/>
              <a:buFont typeface="Poppins SemiBold"/>
              <a:buNone/>
            </a:pPr>
            <a:r>
              <a:rPr lang="en-US" sz="4400" dirty="0">
                <a:latin typeface="Century Gothic" panose="020B0502020202020204" pitchFamily="34" charset="0"/>
                <a:ea typeface="Poppins SemiBold"/>
                <a:cs typeface="Poppins SemiBold"/>
                <a:sym typeface="Poppins SemiBold"/>
              </a:rPr>
              <a:t>What is a PrEP target?</a:t>
            </a:r>
            <a:endParaRPr sz="4400" dirty="0">
              <a:latin typeface="Century Gothic" panose="020B0502020202020204" pitchFamily="34" charset="0"/>
            </a:endParaRPr>
          </a:p>
        </p:txBody>
      </p:sp>
      <p:sp>
        <p:nvSpPr>
          <p:cNvPr id="3" name="TextBox 2">
            <a:extLst>
              <a:ext uri="{FF2B5EF4-FFF2-40B4-BE49-F238E27FC236}">
                <a16:creationId xmlns:a16="http://schemas.microsoft.com/office/drawing/2014/main" id="{BD97066F-0A16-2775-5D5D-9663664287E4}"/>
              </a:ext>
            </a:extLst>
          </p:cNvPr>
          <p:cNvSpPr txBox="1"/>
          <p:nvPr/>
        </p:nvSpPr>
        <p:spPr>
          <a:xfrm>
            <a:off x="1423284" y="1899517"/>
            <a:ext cx="8788179" cy="4154984"/>
          </a:xfrm>
          <a:prstGeom prst="rect">
            <a:avLst/>
          </a:prstGeom>
          <a:noFill/>
        </p:spPr>
        <p:txBody>
          <a:bodyPr wrap="square">
            <a:spAutoFit/>
          </a:bodyPr>
          <a:lstStyle/>
          <a:p>
            <a:pPr marL="342900" lvl="0" indent="-342900" algn="l" rtl="0">
              <a:spcBef>
                <a:spcPts val="0"/>
              </a:spcBef>
              <a:spcAft>
                <a:spcPts val="0"/>
              </a:spcAft>
              <a:buSzPts val="2800"/>
              <a:buFont typeface="Noto Sans Symbols"/>
              <a:buChar char="▪"/>
            </a:pPr>
            <a:r>
              <a:rPr lang="en-GB" sz="3200" dirty="0">
                <a:latin typeface="Century Gothic" panose="020B0502020202020204" pitchFamily="34" charset="0"/>
                <a:ea typeface="Poppins"/>
                <a:cs typeface="Poppins"/>
                <a:sym typeface="Poppins"/>
              </a:rPr>
              <a:t>Number of people who have initiated PrEP?</a:t>
            </a:r>
            <a:endParaRPr lang="en-GB" sz="3200" dirty="0">
              <a:latin typeface="Century Gothic" panose="020B0502020202020204" pitchFamily="34" charset="0"/>
            </a:endParaRPr>
          </a:p>
          <a:p>
            <a:pPr marL="342900" lvl="0" indent="-165100" algn="l" rtl="0">
              <a:spcBef>
                <a:spcPts val="1160"/>
              </a:spcBef>
              <a:spcAft>
                <a:spcPts val="0"/>
              </a:spcAft>
              <a:buSzPts val="2800"/>
              <a:buFont typeface="Noto Sans Symbols"/>
              <a:buNone/>
            </a:pPr>
            <a:endParaRPr lang="en-GB" sz="3200" dirty="0">
              <a:latin typeface="Century Gothic" panose="020B0502020202020204" pitchFamily="34" charset="0"/>
              <a:ea typeface="Poppins"/>
              <a:cs typeface="Poppins"/>
              <a:sym typeface="Poppins"/>
            </a:endParaRPr>
          </a:p>
          <a:p>
            <a:pPr marL="342900" lvl="0" indent="-342900" algn="l" rtl="0">
              <a:spcBef>
                <a:spcPts val="1160"/>
              </a:spcBef>
              <a:spcAft>
                <a:spcPts val="0"/>
              </a:spcAft>
              <a:buSzPts val="2800"/>
              <a:buFont typeface="Noto Sans Symbols"/>
              <a:buChar char="▪"/>
            </a:pPr>
            <a:r>
              <a:rPr lang="en-GB" sz="3200" dirty="0">
                <a:latin typeface="Century Gothic" panose="020B0502020202020204" pitchFamily="34" charset="0"/>
                <a:ea typeface="Poppins"/>
                <a:cs typeface="Poppins"/>
                <a:sym typeface="Poppins"/>
              </a:rPr>
              <a:t>Number of people “on PrEP?” (When? For how long?)</a:t>
            </a:r>
            <a:endParaRPr lang="en-GB" sz="3200" dirty="0">
              <a:latin typeface="Century Gothic" panose="020B0502020202020204" pitchFamily="34" charset="0"/>
            </a:endParaRPr>
          </a:p>
          <a:p>
            <a:pPr marL="342900" lvl="0" indent="-165100" algn="l" rtl="0">
              <a:spcBef>
                <a:spcPts val="1160"/>
              </a:spcBef>
              <a:spcAft>
                <a:spcPts val="0"/>
              </a:spcAft>
              <a:buSzPts val="2800"/>
              <a:buFont typeface="Noto Sans Symbols"/>
              <a:buNone/>
            </a:pPr>
            <a:endParaRPr lang="en-GB" sz="3200" dirty="0">
              <a:latin typeface="Century Gothic" panose="020B0502020202020204" pitchFamily="34" charset="0"/>
              <a:ea typeface="Poppins"/>
              <a:cs typeface="Poppins"/>
              <a:sym typeface="Poppins"/>
            </a:endParaRPr>
          </a:p>
          <a:p>
            <a:pPr marL="342900" lvl="0" indent="-342900" algn="l" rtl="0">
              <a:spcBef>
                <a:spcPts val="1160"/>
              </a:spcBef>
              <a:spcAft>
                <a:spcPts val="0"/>
              </a:spcAft>
              <a:buSzPts val="2800"/>
              <a:buFont typeface="Noto Sans Symbols"/>
              <a:buChar char="▪"/>
            </a:pPr>
            <a:r>
              <a:rPr lang="en-GB" sz="3200" dirty="0">
                <a:latin typeface="Century Gothic" panose="020B0502020202020204" pitchFamily="34" charset="0"/>
                <a:ea typeface="Poppins"/>
                <a:cs typeface="Poppins"/>
                <a:sym typeface="Poppins"/>
              </a:rPr>
              <a:t>????</a:t>
            </a:r>
            <a:endParaRPr lang="en-GB" sz="3200" dirty="0">
              <a:latin typeface="Century Gothic" panose="020B0502020202020204" pitchFamily="34" charset="0"/>
            </a:endParaRPr>
          </a:p>
        </p:txBody>
      </p:sp>
    </p:spTree>
    <p:extLst>
      <p:ext uri="{BB962C8B-B14F-4D97-AF65-F5344CB8AC3E}">
        <p14:creationId xmlns:p14="http://schemas.microsoft.com/office/powerpoint/2010/main" val="1782554626"/>
      </p:ext>
    </p:extLst>
  </p:cSld>
  <p:clrMapOvr>
    <a:masterClrMapping/>
  </p:clrMapOvr>
  <p:transition>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29E05455-221D-269C-AB96-F73665DE8509}"/>
            </a:ext>
          </a:extLst>
        </p:cNvPr>
        <p:cNvGrpSpPr/>
        <p:nvPr/>
      </p:nvGrpSpPr>
      <p:grpSpPr>
        <a:xfrm>
          <a:off x="0" y="0"/>
          <a:ext cx="0" cy="0"/>
          <a:chOff x="0" y="0"/>
          <a:chExt cx="0" cy="0"/>
        </a:xfrm>
      </p:grpSpPr>
      <p:sp>
        <p:nvSpPr>
          <p:cNvPr id="120" name="Google Shape;120;p4">
            <a:extLst>
              <a:ext uri="{FF2B5EF4-FFF2-40B4-BE49-F238E27FC236}">
                <a16:creationId xmlns:a16="http://schemas.microsoft.com/office/drawing/2014/main" id="{E366DE81-5A94-C503-3177-10BCD1AB50EF}"/>
              </a:ext>
            </a:extLst>
          </p:cNvPr>
          <p:cNvSpPr txBox="1"/>
          <p:nvPr/>
        </p:nvSpPr>
        <p:spPr>
          <a:xfrm>
            <a:off x="2652712" y="1491456"/>
            <a:ext cx="7772400" cy="1639887"/>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7200" b="1" i="0" u="none" strike="noStrike" kern="0" cap="none" spc="0" normalizeH="0" baseline="0" noProof="0" dirty="0">
                <a:ln>
                  <a:noFill/>
                </a:ln>
                <a:solidFill>
                  <a:srgbClr val="007434"/>
                </a:solidFill>
                <a:effectLst/>
                <a:uLnTx/>
                <a:uFillTx/>
                <a:latin typeface="Century Gothic" panose="020B0502020202020204" pitchFamily="34" charset="0"/>
                <a:ea typeface="Poppins"/>
                <a:cs typeface="Poppins"/>
                <a:sym typeface="Poppins"/>
              </a:rPr>
              <a:t>Unit 1:</a:t>
            </a:r>
            <a:endParaRPr kumimoji="0" lang="en-US" sz="7200" b="0" i="0" u="none" strike="noStrike" kern="0" cap="none" spc="0" normalizeH="0" baseline="0" noProof="0" dirty="0">
              <a:ln>
                <a:noFill/>
              </a:ln>
              <a:solidFill>
                <a:srgbClr val="007434"/>
              </a:solidFill>
              <a:effectLst/>
              <a:uLnTx/>
              <a:uFillTx/>
              <a:latin typeface="Century Gothic" panose="020B0502020202020204" pitchFamily="34" charset="0"/>
              <a:cs typeface="Poppins"/>
              <a:sym typeface="Arial"/>
            </a:endParaRPr>
          </a:p>
        </p:txBody>
      </p:sp>
      <p:sp>
        <p:nvSpPr>
          <p:cNvPr id="2" name="TextBox 1">
            <a:extLst>
              <a:ext uri="{FF2B5EF4-FFF2-40B4-BE49-F238E27FC236}">
                <a16:creationId xmlns:a16="http://schemas.microsoft.com/office/drawing/2014/main" id="{0D60EF74-F1CD-05AB-0FC4-BE7EC71FBAC9}"/>
              </a:ext>
            </a:extLst>
          </p:cNvPr>
          <p:cNvSpPr txBox="1"/>
          <p:nvPr/>
        </p:nvSpPr>
        <p:spPr>
          <a:xfrm>
            <a:off x="1149145" y="3429000"/>
            <a:ext cx="10301327" cy="1301767"/>
          </a:xfrm>
          <a:prstGeom prst="rect">
            <a:avLst/>
          </a:prstGeom>
          <a:noFill/>
        </p:spPr>
        <p:txBody>
          <a:bodyPr wrap="square" rtlCol="0">
            <a:spAutoFit/>
          </a:bodyPr>
          <a:lstStyle/>
          <a:p>
            <a:pPr marL="85725" lvl="0" algn="ctr">
              <a:lnSpc>
                <a:spcPct val="150000"/>
              </a:lnSpc>
              <a:spcBef>
                <a:spcPts val="270"/>
              </a:spcBef>
              <a:buClr>
                <a:srgbClr val="000000"/>
              </a:buClr>
              <a:buSzPts val="1800"/>
              <a:defRPr/>
            </a:pPr>
            <a:r>
              <a:rPr lang="en-US" sz="6000" kern="0" dirty="0">
                <a:solidFill>
                  <a:srgbClr val="000000"/>
                </a:solidFill>
                <a:latin typeface="Century Gothic"/>
                <a:cs typeface="Arial"/>
                <a:sym typeface="Poppins"/>
              </a:rPr>
              <a:t>PrEP M&amp;E Framework</a:t>
            </a:r>
            <a:endParaRPr lang="en-US" sz="6000" kern="0" dirty="0">
              <a:solidFill>
                <a:srgbClr val="000000"/>
              </a:solidFill>
              <a:latin typeface="Century Gothic"/>
              <a:cs typeface="Arial"/>
              <a:sym typeface="Century Gothic"/>
            </a:endParaRPr>
          </a:p>
        </p:txBody>
      </p:sp>
    </p:spTree>
    <p:extLst>
      <p:ext uri="{BB962C8B-B14F-4D97-AF65-F5344CB8AC3E}">
        <p14:creationId xmlns:p14="http://schemas.microsoft.com/office/powerpoint/2010/main" val="2909883715"/>
      </p:ext>
    </p:extLst>
  </p:cSld>
  <p:clrMapOvr>
    <a:masterClrMapping/>
  </p:clrMapOvr>
  <p:transition spd="slow">
    <p:spli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71;p46">
            <a:extLst>
              <a:ext uri="{FF2B5EF4-FFF2-40B4-BE49-F238E27FC236}">
                <a16:creationId xmlns:a16="http://schemas.microsoft.com/office/drawing/2014/main" id="{A53FB70A-3AD4-F2BD-2D89-8E5308C1F021}"/>
              </a:ext>
            </a:extLst>
          </p:cNvPr>
          <p:cNvSpPr txBox="1">
            <a:spLocks/>
          </p:cNvSpPr>
          <p:nvPr/>
        </p:nvSpPr>
        <p:spPr>
          <a:xfrm>
            <a:off x="1481585" y="0"/>
            <a:ext cx="9098023" cy="1356011"/>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a:buClr>
                <a:srgbClr val="00666B"/>
              </a:buClr>
              <a:buSzPts val="3000"/>
              <a:buFont typeface="Poppins SemiBold"/>
              <a:buNone/>
            </a:pPr>
            <a:r>
              <a:rPr lang="en-GB" sz="4000" kern="0" dirty="0">
                <a:latin typeface="Century Gothic" panose="020B0502020202020204" pitchFamily="34" charset="0"/>
                <a:ea typeface="Poppins SemiBold"/>
                <a:cs typeface="Poppins SemiBold"/>
                <a:sym typeface="Poppins SemiBold"/>
              </a:rPr>
              <a:t>Target-setting for ART and male circumcision (VMMC)</a:t>
            </a:r>
            <a:endParaRPr lang="en-GB" sz="4400" kern="0" dirty="0">
              <a:latin typeface="Century Gothic" panose="020B0502020202020204" pitchFamily="34" charset="0"/>
            </a:endParaRPr>
          </a:p>
        </p:txBody>
      </p:sp>
      <p:pic>
        <p:nvPicPr>
          <p:cNvPr id="10" name="Google Shape;272;p46" descr="Flask with solid fill">
            <a:extLst>
              <a:ext uri="{FF2B5EF4-FFF2-40B4-BE49-F238E27FC236}">
                <a16:creationId xmlns:a16="http://schemas.microsoft.com/office/drawing/2014/main" id="{352BB697-F47A-2141-21EF-F360C35B8A45}"/>
              </a:ext>
            </a:extLst>
          </p:cNvPr>
          <p:cNvPicPr preferRelativeResize="0"/>
          <p:nvPr/>
        </p:nvPicPr>
        <p:blipFill rotWithShape="1">
          <a:blip r:embed="rId2">
            <a:alphaModFix/>
          </a:blip>
          <a:srcRect t="30502"/>
          <a:stretch/>
        </p:blipFill>
        <p:spPr>
          <a:xfrm>
            <a:off x="3713782" y="2882085"/>
            <a:ext cx="4764435" cy="3311197"/>
          </a:xfrm>
          <a:prstGeom prst="rect">
            <a:avLst/>
          </a:prstGeom>
          <a:noFill/>
          <a:ln>
            <a:noFill/>
          </a:ln>
        </p:spPr>
      </p:pic>
      <p:pic>
        <p:nvPicPr>
          <p:cNvPr id="11" name="Google Shape;273;p46" descr="Leaky Tap with solid fill">
            <a:extLst>
              <a:ext uri="{FF2B5EF4-FFF2-40B4-BE49-F238E27FC236}">
                <a16:creationId xmlns:a16="http://schemas.microsoft.com/office/drawing/2014/main" id="{E26F548B-A047-8DB7-7DC0-CE8D98A23627}"/>
              </a:ext>
            </a:extLst>
          </p:cNvPr>
          <p:cNvPicPr preferRelativeResize="0"/>
          <p:nvPr/>
        </p:nvPicPr>
        <p:blipFill rotWithShape="1">
          <a:blip r:embed="rId3">
            <a:alphaModFix/>
          </a:blip>
          <a:srcRect/>
          <a:stretch/>
        </p:blipFill>
        <p:spPr>
          <a:xfrm>
            <a:off x="4653280" y="1511148"/>
            <a:ext cx="1524000" cy="1524000"/>
          </a:xfrm>
          <a:prstGeom prst="rect">
            <a:avLst/>
          </a:prstGeom>
          <a:noFill/>
          <a:ln>
            <a:noFill/>
          </a:ln>
        </p:spPr>
      </p:pic>
      <p:pic>
        <p:nvPicPr>
          <p:cNvPr id="12" name="Google Shape;274;p46" descr="Water with solid fill">
            <a:extLst>
              <a:ext uri="{FF2B5EF4-FFF2-40B4-BE49-F238E27FC236}">
                <a16:creationId xmlns:a16="http://schemas.microsoft.com/office/drawing/2014/main" id="{FC728AD2-8688-80C4-7F68-CDA5B0EEC836}"/>
              </a:ext>
            </a:extLst>
          </p:cNvPr>
          <p:cNvPicPr preferRelativeResize="0"/>
          <p:nvPr/>
        </p:nvPicPr>
        <p:blipFill rotWithShape="1">
          <a:blip r:embed="rId4">
            <a:alphaModFix/>
          </a:blip>
          <a:srcRect/>
          <a:stretch/>
        </p:blipFill>
        <p:spPr>
          <a:xfrm>
            <a:off x="6319520" y="6152609"/>
            <a:ext cx="587850" cy="587850"/>
          </a:xfrm>
          <a:prstGeom prst="rect">
            <a:avLst/>
          </a:prstGeom>
          <a:noFill/>
          <a:ln>
            <a:noFill/>
          </a:ln>
        </p:spPr>
      </p:pic>
      <p:sp>
        <p:nvSpPr>
          <p:cNvPr id="13" name="Google Shape;275;p46">
            <a:extLst>
              <a:ext uri="{FF2B5EF4-FFF2-40B4-BE49-F238E27FC236}">
                <a16:creationId xmlns:a16="http://schemas.microsoft.com/office/drawing/2014/main" id="{8746F9D1-9C14-98C7-6149-6CC30C047323}"/>
              </a:ext>
            </a:extLst>
          </p:cNvPr>
          <p:cNvSpPr/>
          <p:nvPr/>
        </p:nvSpPr>
        <p:spPr>
          <a:xfrm>
            <a:off x="7246038" y="3035148"/>
            <a:ext cx="467360" cy="2906420"/>
          </a:xfrm>
          <a:prstGeom prst="rightBracket">
            <a:avLst>
              <a:gd name="adj" fmla="val 8333"/>
            </a:avLst>
          </a:prstGeom>
          <a:noFill/>
          <a:ln w="79375"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01526C"/>
              </a:solidFill>
              <a:latin typeface="Calibri"/>
              <a:ea typeface="Calibri"/>
              <a:cs typeface="Calibri"/>
              <a:sym typeface="Calibri"/>
            </a:endParaRPr>
          </a:p>
        </p:txBody>
      </p:sp>
      <p:sp>
        <p:nvSpPr>
          <p:cNvPr id="14" name="Google Shape;276;p46">
            <a:extLst>
              <a:ext uri="{FF2B5EF4-FFF2-40B4-BE49-F238E27FC236}">
                <a16:creationId xmlns:a16="http://schemas.microsoft.com/office/drawing/2014/main" id="{B6F4967A-9453-DBDD-4BAE-53DDE4A840E1}"/>
              </a:ext>
            </a:extLst>
          </p:cNvPr>
          <p:cNvSpPr/>
          <p:nvPr/>
        </p:nvSpPr>
        <p:spPr>
          <a:xfrm rot="10800000">
            <a:off x="4480561" y="3662122"/>
            <a:ext cx="467360" cy="2279446"/>
          </a:xfrm>
          <a:prstGeom prst="rightBracket">
            <a:avLst>
              <a:gd name="adj" fmla="val 8333"/>
            </a:avLst>
          </a:prstGeom>
          <a:noFill/>
          <a:ln w="79375"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01526C"/>
              </a:solidFill>
              <a:latin typeface="Calibri"/>
              <a:ea typeface="Calibri"/>
              <a:cs typeface="Calibri"/>
              <a:sym typeface="Calibri"/>
            </a:endParaRPr>
          </a:p>
        </p:txBody>
      </p:sp>
    </p:spTree>
    <p:extLst>
      <p:ext uri="{BB962C8B-B14F-4D97-AF65-F5344CB8AC3E}">
        <p14:creationId xmlns:p14="http://schemas.microsoft.com/office/powerpoint/2010/main" val="78315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82;p47">
            <a:extLst>
              <a:ext uri="{FF2B5EF4-FFF2-40B4-BE49-F238E27FC236}">
                <a16:creationId xmlns:a16="http://schemas.microsoft.com/office/drawing/2014/main" id="{076B435D-CD79-6380-0D6F-EC3324EFA6C0}"/>
              </a:ext>
            </a:extLst>
          </p:cNvPr>
          <p:cNvSpPr txBox="1">
            <a:spLocks/>
          </p:cNvSpPr>
          <p:nvPr/>
        </p:nvSpPr>
        <p:spPr>
          <a:xfrm>
            <a:off x="1822704" y="118873"/>
            <a:ext cx="8711184" cy="1281986"/>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a:buClr>
                <a:srgbClr val="00666B"/>
              </a:buClr>
              <a:buSzPts val="3600"/>
              <a:buFont typeface="Poppins SemiBold"/>
              <a:buNone/>
            </a:pPr>
            <a:r>
              <a:rPr lang="en-GB" sz="4000" kern="0" dirty="0">
                <a:latin typeface="Century Gothic" panose="020B0502020202020204" pitchFamily="34" charset="0"/>
                <a:ea typeface="Poppins SemiBold"/>
                <a:cs typeface="Poppins SemiBold"/>
                <a:sym typeface="Poppins SemiBold"/>
              </a:rPr>
              <a:t>Defining the size of the population in need </a:t>
            </a:r>
            <a:endParaRPr lang="en-GB" sz="4000" kern="0" dirty="0">
              <a:latin typeface="Century Gothic" panose="020B0502020202020204" pitchFamily="34" charset="0"/>
            </a:endParaRPr>
          </a:p>
        </p:txBody>
      </p:sp>
      <p:sp>
        <p:nvSpPr>
          <p:cNvPr id="4" name="Google Shape;283;p47">
            <a:extLst>
              <a:ext uri="{FF2B5EF4-FFF2-40B4-BE49-F238E27FC236}">
                <a16:creationId xmlns:a16="http://schemas.microsoft.com/office/drawing/2014/main" id="{C5D5D255-CBC4-7989-0020-56101DC0F1AE}"/>
              </a:ext>
            </a:extLst>
          </p:cNvPr>
          <p:cNvSpPr txBox="1">
            <a:spLocks/>
          </p:cNvSpPr>
          <p:nvPr/>
        </p:nvSpPr>
        <p:spPr>
          <a:xfrm>
            <a:off x="1129426" y="1737360"/>
            <a:ext cx="10554574" cy="467576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SzPts val="2800"/>
              <a:buFont typeface="Noto Sans Symbols"/>
              <a:buChar char="▪"/>
            </a:pPr>
            <a:r>
              <a:rPr lang="en-GB" sz="2800" kern="0" dirty="0">
                <a:latin typeface="Century Gothic" panose="020B0502020202020204" pitchFamily="34" charset="0"/>
                <a:ea typeface="Poppins"/>
                <a:cs typeface="Poppins"/>
                <a:sym typeface="Poppins"/>
              </a:rPr>
              <a:t>ART – All People Living with HIV (PLWIV)</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a:p>
            <a:pPr marL="342900" indent="-342900">
              <a:spcBef>
                <a:spcPts val="1160"/>
              </a:spcBef>
              <a:buSzPts val="2800"/>
              <a:buFont typeface="Noto Sans Symbols"/>
              <a:buChar char="▪"/>
            </a:pPr>
            <a:r>
              <a:rPr lang="en-GB" sz="2800" kern="0" dirty="0">
                <a:latin typeface="Century Gothic" panose="020B0502020202020204" pitchFamily="34" charset="0"/>
                <a:ea typeface="Poppins"/>
                <a:cs typeface="Poppins"/>
                <a:sym typeface="Poppins"/>
              </a:rPr>
              <a:t>VMMC – all uncircumcised adult males [within specified age group]</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a:p>
            <a:pPr marL="342900" indent="-342900">
              <a:spcBef>
                <a:spcPts val="1160"/>
              </a:spcBef>
              <a:buSzPts val="2800"/>
              <a:buFont typeface="Noto Sans Symbols"/>
              <a:buChar char="▪"/>
            </a:pPr>
            <a:r>
              <a:rPr lang="en-GB" sz="2800" kern="0" dirty="0">
                <a:latin typeface="Century Gothic" panose="020B0502020202020204" pitchFamily="34" charset="0"/>
                <a:ea typeface="Poppins"/>
                <a:cs typeface="Poppins"/>
                <a:sym typeface="Poppins"/>
              </a:rPr>
              <a:t>PrEP – all “at substantial risk” of HIV…?</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p:txBody>
      </p:sp>
    </p:spTree>
    <p:extLst>
      <p:ext uri="{BB962C8B-B14F-4D97-AF65-F5344CB8AC3E}">
        <p14:creationId xmlns:p14="http://schemas.microsoft.com/office/powerpoint/2010/main" val="3275501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1497071" y="141840"/>
            <a:ext cx="8807136" cy="1351075"/>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rgbClr val="00666B"/>
              </a:buClr>
              <a:buSzPts val="3600"/>
              <a:buFont typeface="Poppins SemiBold"/>
              <a:buNone/>
            </a:pPr>
            <a:r>
              <a:rPr lang="en-US" sz="4400" dirty="0">
                <a:latin typeface="Century Gothic" panose="020B0502020202020204" pitchFamily="34" charset="0"/>
                <a:ea typeface="Poppins SemiBold"/>
                <a:cs typeface="Poppins SemiBold"/>
                <a:sym typeface="Poppins SemiBold"/>
              </a:rPr>
              <a:t>PrEP use is dynamic and can be discontinuous</a:t>
            </a:r>
            <a:endParaRPr sz="4400" dirty="0">
              <a:latin typeface="Century Gothic" panose="020B0502020202020204" pitchFamily="34" charset="0"/>
            </a:endParaRPr>
          </a:p>
        </p:txBody>
      </p:sp>
      <p:graphicFrame>
        <p:nvGraphicFramePr>
          <p:cNvPr id="290" name="Google Shape;290;p48"/>
          <p:cNvGraphicFramePr/>
          <p:nvPr>
            <p:extLst>
              <p:ext uri="{D42A27DB-BD31-4B8C-83A1-F6EECF244321}">
                <p14:modId xmlns:p14="http://schemas.microsoft.com/office/powerpoint/2010/main" val="130395735"/>
              </p:ext>
            </p:extLst>
          </p:nvPr>
        </p:nvGraphicFramePr>
        <p:xfrm>
          <a:off x="420112" y="1591702"/>
          <a:ext cx="11351775" cy="4351200"/>
        </p:xfrm>
        <a:graphic>
          <a:graphicData uri="http://schemas.openxmlformats.org/drawingml/2006/table">
            <a:tbl>
              <a:tblPr>
                <a:noFill/>
              </a:tblPr>
              <a:tblGrid>
                <a:gridCol w="1176950">
                  <a:extLst>
                    <a:ext uri="{9D8B030D-6E8A-4147-A177-3AD203B41FA5}">
                      <a16:colId xmlns:a16="http://schemas.microsoft.com/office/drawing/2014/main" val="20000"/>
                    </a:ext>
                  </a:extLst>
                </a:gridCol>
                <a:gridCol w="811700">
                  <a:extLst>
                    <a:ext uri="{9D8B030D-6E8A-4147-A177-3AD203B41FA5}">
                      <a16:colId xmlns:a16="http://schemas.microsoft.com/office/drawing/2014/main" val="20001"/>
                    </a:ext>
                  </a:extLst>
                </a:gridCol>
                <a:gridCol w="714125">
                  <a:extLst>
                    <a:ext uri="{9D8B030D-6E8A-4147-A177-3AD203B41FA5}">
                      <a16:colId xmlns:a16="http://schemas.microsoft.com/office/drawing/2014/main" val="20002"/>
                    </a:ext>
                  </a:extLst>
                </a:gridCol>
                <a:gridCol w="864900">
                  <a:extLst>
                    <a:ext uri="{9D8B030D-6E8A-4147-A177-3AD203B41FA5}">
                      <a16:colId xmlns:a16="http://schemas.microsoft.com/office/drawing/2014/main" val="20003"/>
                    </a:ext>
                  </a:extLst>
                </a:gridCol>
                <a:gridCol w="864900">
                  <a:extLst>
                    <a:ext uri="{9D8B030D-6E8A-4147-A177-3AD203B41FA5}">
                      <a16:colId xmlns:a16="http://schemas.microsoft.com/office/drawing/2014/main" val="20004"/>
                    </a:ext>
                  </a:extLst>
                </a:gridCol>
                <a:gridCol w="864900">
                  <a:extLst>
                    <a:ext uri="{9D8B030D-6E8A-4147-A177-3AD203B41FA5}">
                      <a16:colId xmlns:a16="http://schemas.microsoft.com/office/drawing/2014/main" val="20005"/>
                    </a:ext>
                  </a:extLst>
                </a:gridCol>
                <a:gridCol w="864900">
                  <a:extLst>
                    <a:ext uri="{9D8B030D-6E8A-4147-A177-3AD203B41FA5}">
                      <a16:colId xmlns:a16="http://schemas.microsoft.com/office/drawing/2014/main" val="20006"/>
                    </a:ext>
                  </a:extLst>
                </a:gridCol>
                <a:gridCol w="864900">
                  <a:extLst>
                    <a:ext uri="{9D8B030D-6E8A-4147-A177-3AD203B41FA5}">
                      <a16:colId xmlns:a16="http://schemas.microsoft.com/office/drawing/2014/main" val="20007"/>
                    </a:ext>
                  </a:extLst>
                </a:gridCol>
                <a:gridCol w="864900">
                  <a:extLst>
                    <a:ext uri="{9D8B030D-6E8A-4147-A177-3AD203B41FA5}">
                      <a16:colId xmlns:a16="http://schemas.microsoft.com/office/drawing/2014/main" val="20008"/>
                    </a:ext>
                  </a:extLst>
                </a:gridCol>
                <a:gridCol w="864900">
                  <a:extLst>
                    <a:ext uri="{9D8B030D-6E8A-4147-A177-3AD203B41FA5}">
                      <a16:colId xmlns:a16="http://schemas.microsoft.com/office/drawing/2014/main" val="20009"/>
                    </a:ext>
                  </a:extLst>
                </a:gridCol>
                <a:gridCol w="864900">
                  <a:extLst>
                    <a:ext uri="{9D8B030D-6E8A-4147-A177-3AD203B41FA5}">
                      <a16:colId xmlns:a16="http://schemas.microsoft.com/office/drawing/2014/main" val="20010"/>
                    </a:ext>
                  </a:extLst>
                </a:gridCol>
                <a:gridCol w="864900">
                  <a:extLst>
                    <a:ext uri="{9D8B030D-6E8A-4147-A177-3AD203B41FA5}">
                      <a16:colId xmlns:a16="http://schemas.microsoft.com/office/drawing/2014/main" val="20011"/>
                    </a:ext>
                  </a:extLst>
                </a:gridCol>
                <a:gridCol w="864900">
                  <a:extLst>
                    <a:ext uri="{9D8B030D-6E8A-4147-A177-3AD203B41FA5}">
                      <a16:colId xmlns:a16="http://schemas.microsoft.com/office/drawing/2014/main" val="20012"/>
                    </a:ext>
                  </a:extLst>
                </a:gridCol>
              </a:tblGrid>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Jan​</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Feb​</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Mar​</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Apr​</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May​</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Jun​</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Jul​</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Aug​</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Sep​</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Oct​</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Nov​</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Dec​</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tcPr>
                </a:tc>
                <a:extLst>
                  <a:ext uri="{0D108BD9-81ED-4DB2-BD59-A6C34878D82A}">
                    <a16:rowId xmlns:a16="http://schemas.microsoft.com/office/drawing/2014/main" val="10000"/>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1​</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2​</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extLst>
                  <a:ext uri="{0D108BD9-81ED-4DB2-BD59-A6C34878D82A}">
                    <a16:rowId xmlns:a16="http://schemas.microsoft.com/office/drawing/2014/main" val="10002"/>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3​</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4​</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extLst>
                  <a:ext uri="{0D108BD9-81ED-4DB2-BD59-A6C34878D82A}">
                    <a16:rowId xmlns:a16="http://schemas.microsoft.com/office/drawing/2014/main" val="10004"/>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5​</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extLst>
                  <a:ext uri="{0D108BD9-81ED-4DB2-BD59-A6C34878D82A}">
                    <a16:rowId xmlns:a16="http://schemas.microsoft.com/office/drawing/2014/main" val="10005"/>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6​</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7​</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extLst>
                  <a:ext uri="{0D108BD9-81ED-4DB2-BD59-A6C34878D82A}">
                    <a16:rowId xmlns:a16="http://schemas.microsoft.com/office/drawing/2014/main" val="10007"/>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8​</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extLst>
                  <a:ext uri="{0D108BD9-81ED-4DB2-BD59-A6C34878D82A}">
                    <a16:rowId xmlns:a16="http://schemas.microsoft.com/office/drawing/2014/main" val="10008"/>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9​</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extLst>
                  <a:ext uri="{0D108BD9-81ED-4DB2-BD59-A6C34878D82A}">
                    <a16:rowId xmlns:a16="http://schemas.microsoft.com/office/drawing/2014/main" val="10009"/>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person 10​</a:t>
                      </a:r>
                      <a:endParaRPr sz="1600" b="0" i="0" u="none" strike="noStrike" cap="none">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9525" cap="flat" cmpd="sng">
                      <a:solidFill>
                        <a:srgbClr val="FCD7C0"/>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 ​</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CD7C0"/>
                      </a:solidFill>
                      <a:prstDash val="solid"/>
                      <a:round/>
                      <a:headEnd type="none" w="sm" len="sm"/>
                      <a:tailEnd type="none" w="sm" len="sm"/>
                    </a:lnR>
                    <a:lnT w="9525" cap="flat" cmpd="sng">
                      <a:solidFill>
                        <a:srgbClr val="FCD7C0"/>
                      </a:solidFill>
                      <a:prstDash val="solid"/>
                      <a:round/>
                      <a:headEnd type="none" w="sm" len="sm"/>
                      <a:tailEnd type="none" w="sm" len="sm"/>
                    </a:lnT>
                    <a:lnB w="9525" cap="flat" cmpd="sng">
                      <a:solidFill>
                        <a:srgbClr val="FCD7C0"/>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CD7C0"/>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9AF84"/>
                    </a:solidFill>
                  </a:tcPr>
                </a:tc>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51800" marR="51800" marT="25900" marB="259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extLst>
                  <a:ext uri="{0D108BD9-81ED-4DB2-BD59-A6C34878D82A}">
                    <a16:rowId xmlns:a16="http://schemas.microsoft.com/office/drawing/2014/main" val="10010"/>
                  </a:ext>
                </a:extLst>
              </a:tr>
              <a:tr h="362600">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dirty="0">
                          <a:solidFill>
                            <a:srgbClr val="01526C"/>
                          </a:solidFill>
                          <a:latin typeface="Arial"/>
                          <a:ea typeface="Arial"/>
                          <a:cs typeface="Arial"/>
                          <a:sym typeface="Arial"/>
                        </a:rPr>
                        <a:t>​</a:t>
                      </a:r>
                      <a:endParaRPr dirty="0"/>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dirty="0">
                          <a:solidFill>
                            <a:srgbClr val="01526C"/>
                          </a:solidFill>
                          <a:latin typeface="Arial"/>
                          <a:ea typeface="Arial"/>
                          <a:cs typeface="Arial"/>
                          <a:sym typeface="Arial"/>
                        </a:rPr>
                        <a:t>​</a:t>
                      </a:r>
                      <a:endParaRPr dirty="0"/>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dirty="0">
                          <a:solidFill>
                            <a:srgbClr val="01526C"/>
                          </a:solidFill>
                          <a:latin typeface="Arial"/>
                          <a:ea typeface="Arial"/>
                          <a:cs typeface="Arial"/>
                          <a:sym typeface="Arial"/>
                        </a:rPr>
                        <a:t>​</a:t>
                      </a:r>
                      <a:endParaRPr dirty="0"/>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dirty="0">
                          <a:solidFill>
                            <a:srgbClr val="01526C"/>
                          </a:solidFill>
                          <a:latin typeface="Arial"/>
                          <a:ea typeface="Arial"/>
                          <a:cs typeface="Arial"/>
                          <a:sym typeface="Arial"/>
                        </a:rPr>
                        <a:t>​</a:t>
                      </a:r>
                      <a:endParaRPr dirty="0"/>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CD7C0"/>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a:t>
                      </a:r>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r" rtl="0">
                        <a:spcBef>
                          <a:spcPts val="0"/>
                        </a:spcBef>
                        <a:spcAft>
                          <a:spcPts val="0"/>
                        </a:spcAft>
                        <a:buNone/>
                      </a:pPr>
                      <a:r>
                        <a:rPr lang="en-US" sz="1600" b="1" i="0" u="none" strike="noStrike" cap="none" dirty="0">
                          <a:solidFill>
                            <a:srgbClr val="01526C"/>
                          </a:solidFill>
                          <a:latin typeface="Arial"/>
                          <a:ea typeface="Arial"/>
                          <a:cs typeface="Arial"/>
                          <a:sym typeface="Arial"/>
                        </a:rPr>
                        <a:t>Total</a:t>
                      </a:r>
                      <a:r>
                        <a:rPr lang="en-US" sz="1600" b="0" i="0" u="none" strike="noStrike" cap="none" dirty="0">
                          <a:solidFill>
                            <a:srgbClr val="01526C"/>
                          </a:solidFill>
                          <a:latin typeface="Arial"/>
                          <a:ea typeface="Arial"/>
                          <a:cs typeface="Arial"/>
                          <a:sym typeface="Arial"/>
                        </a:rPr>
                        <a:t>​</a:t>
                      </a:r>
                      <a:endParaRPr sz="1600" b="0" i="0" u="none" strike="noStrike" cap="none" dirty="0">
                        <a:solidFill>
                          <a:srgbClr val="01526C"/>
                        </a:solidFill>
                      </a:endParaRPr>
                    </a:p>
                  </a:txBody>
                  <a:tcPr marL="51800" marR="51800" marT="25900" marB="2590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graphicFrame>
        <p:nvGraphicFramePr>
          <p:cNvPr id="291" name="Google Shape;291;p48"/>
          <p:cNvGraphicFramePr/>
          <p:nvPr>
            <p:extLst>
              <p:ext uri="{D42A27DB-BD31-4B8C-83A1-F6EECF244321}">
                <p14:modId xmlns:p14="http://schemas.microsoft.com/office/powerpoint/2010/main" val="474583992"/>
              </p:ext>
            </p:extLst>
          </p:nvPr>
        </p:nvGraphicFramePr>
        <p:xfrm>
          <a:off x="2072233" y="5942903"/>
          <a:ext cx="2457600" cy="670580"/>
        </p:xfrm>
        <a:graphic>
          <a:graphicData uri="http://schemas.openxmlformats.org/drawingml/2006/table">
            <a:tbl>
              <a:tblPr>
                <a:noFill/>
              </a:tblPr>
              <a:tblGrid>
                <a:gridCol w="844800">
                  <a:extLst>
                    <a:ext uri="{9D8B030D-6E8A-4147-A177-3AD203B41FA5}">
                      <a16:colId xmlns:a16="http://schemas.microsoft.com/office/drawing/2014/main" val="20000"/>
                    </a:ext>
                  </a:extLst>
                </a:gridCol>
                <a:gridCol w="1612800">
                  <a:extLst>
                    <a:ext uri="{9D8B030D-6E8A-4147-A177-3AD203B41FA5}">
                      <a16:colId xmlns:a16="http://schemas.microsoft.com/office/drawing/2014/main" val="20001"/>
                    </a:ext>
                  </a:extLst>
                </a:gridCol>
              </a:tblGrid>
              <a:tr h="180975">
                <a:tc>
                  <a:txBody>
                    <a:bodyPr/>
                    <a:lstStyle/>
                    <a:p>
                      <a:pPr marL="0" marR="0" lvl="0" indent="0" algn="r" rtl="0">
                        <a:spcBef>
                          <a:spcPts val="0"/>
                        </a:spcBef>
                        <a:spcAft>
                          <a:spcPts val="0"/>
                        </a:spcAft>
                        <a:buNone/>
                      </a:pPr>
                      <a:r>
                        <a:rPr lang="en-US" sz="1600" b="0" i="0" u="none" strike="noStrike" cap="none">
                          <a:solidFill>
                            <a:srgbClr val="F9AF84"/>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91450" marR="91450" marT="45725" marB="45725" anchor="b">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9AF84"/>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initiation​</a:t>
                      </a:r>
                      <a:endParaRPr sz="1600" b="0" i="0" u="none" strike="noStrike" cap="none">
                        <a:solidFill>
                          <a:srgbClr val="01526C"/>
                        </a:solidFill>
                      </a:endParaRPr>
                    </a:p>
                  </a:txBody>
                  <a:tcPr marL="91450" marR="91450" marT="45725" marB="45725" anchor="b">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171925">
                <a:tc>
                  <a:txBody>
                    <a:bodyPr/>
                    <a:lstStyle/>
                    <a:p>
                      <a:pPr marL="0" marR="0" lvl="0" indent="0" algn="r" rtl="0">
                        <a:spcBef>
                          <a:spcPts val="0"/>
                        </a:spcBef>
                        <a:spcAft>
                          <a:spcPts val="0"/>
                        </a:spcAft>
                        <a:buNone/>
                      </a:pPr>
                      <a:r>
                        <a:rPr lang="en-US" sz="1600" b="0" i="0" u="none" strike="noStrike" cap="none">
                          <a:solidFill>
                            <a:srgbClr val="B54909"/>
                          </a:solidFill>
                          <a:latin typeface="Arial"/>
                          <a:ea typeface="Arial"/>
                          <a:cs typeface="Arial"/>
                          <a:sym typeface="Arial"/>
                        </a:rPr>
                        <a:t>1</a:t>
                      </a:r>
                      <a:r>
                        <a:rPr lang="en-US" sz="1600" b="0" i="0" u="none" strike="noStrike" cap="none">
                          <a:solidFill>
                            <a:srgbClr val="01526C"/>
                          </a:solidFill>
                          <a:latin typeface="Arial"/>
                          <a:ea typeface="Arial"/>
                          <a:cs typeface="Arial"/>
                          <a:sym typeface="Arial"/>
                        </a:rPr>
                        <a:t>​</a:t>
                      </a:r>
                      <a:endParaRPr sz="1600" b="0" i="0" u="none" strike="noStrike" cap="none">
                        <a:solidFill>
                          <a:srgbClr val="01526C"/>
                        </a:solidFill>
                      </a:endParaRPr>
                    </a:p>
                  </a:txBody>
                  <a:tcPr marL="91450" marR="91450" marT="45725" marB="45725" anchor="b">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54909"/>
                    </a:solidFill>
                  </a:tcPr>
                </a:tc>
                <a:tc>
                  <a:txBody>
                    <a:bodyPr/>
                    <a:lstStyle/>
                    <a:p>
                      <a:pPr marL="0" marR="0" lvl="0" indent="0" algn="l" rtl="0">
                        <a:spcBef>
                          <a:spcPts val="0"/>
                        </a:spcBef>
                        <a:spcAft>
                          <a:spcPts val="0"/>
                        </a:spcAft>
                        <a:buNone/>
                      </a:pPr>
                      <a:r>
                        <a:rPr lang="en-US" sz="1600" b="0" i="0" u="none" strike="noStrike" cap="none">
                          <a:solidFill>
                            <a:srgbClr val="01526C"/>
                          </a:solidFill>
                          <a:latin typeface="Arial"/>
                          <a:ea typeface="Arial"/>
                          <a:cs typeface="Arial"/>
                          <a:sym typeface="Arial"/>
                        </a:rPr>
                        <a:t>continuation​</a:t>
                      </a:r>
                      <a:endParaRPr sz="1600" b="0" i="0" u="none" strike="noStrike" cap="none">
                        <a:solidFill>
                          <a:srgbClr val="01526C"/>
                        </a:solidFill>
                      </a:endParaRPr>
                    </a:p>
                  </a:txBody>
                  <a:tcPr marL="91450" marR="91450" marT="45725" marB="45725" anchor="b">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92" name="Google Shape;292;p48"/>
          <p:cNvGraphicFramePr/>
          <p:nvPr>
            <p:extLst>
              <p:ext uri="{D42A27DB-BD31-4B8C-83A1-F6EECF244321}">
                <p14:modId xmlns:p14="http://schemas.microsoft.com/office/powerpoint/2010/main" val="3277155188"/>
              </p:ext>
            </p:extLst>
          </p:nvPr>
        </p:nvGraphicFramePr>
        <p:xfrm>
          <a:off x="1619231" y="1948728"/>
          <a:ext cx="10152550" cy="3637250"/>
        </p:xfrm>
        <a:graphic>
          <a:graphicData uri="http://schemas.openxmlformats.org/drawingml/2006/table">
            <a:tbl>
              <a:tblPr>
                <a:noFill/>
              </a:tblPr>
              <a:tblGrid>
                <a:gridCol w="742700">
                  <a:extLst>
                    <a:ext uri="{9D8B030D-6E8A-4147-A177-3AD203B41FA5}">
                      <a16:colId xmlns:a16="http://schemas.microsoft.com/office/drawing/2014/main" val="20000"/>
                    </a:ext>
                  </a:extLst>
                </a:gridCol>
                <a:gridCol w="780825">
                  <a:extLst>
                    <a:ext uri="{9D8B030D-6E8A-4147-A177-3AD203B41FA5}">
                      <a16:colId xmlns:a16="http://schemas.microsoft.com/office/drawing/2014/main" val="20001"/>
                    </a:ext>
                  </a:extLst>
                </a:gridCol>
                <a:gridCol w="770550">
                  <a:extLst>
                    <a:ext uri="{9D8B030D-6E8A-4147-A177-3AD203B41FA5}">
                      <a16:colId xmlns:a16="http://schemas.microsoft.com/office/drawing/2014/main" val="20002"/>
                    </a:ext>
                  </a:extLst>
                </a:gridCol>
                <a:gridCol w="852750">
                  <a:extLst>
                    <a:ext uri="{9D8B030D-6E8A-4147-A177-3AD203B41FA5}">
                      <a16:colId xmlns:a16="http://schemas.microsoft.com/office/drawing/2014/main" val="20003"/>
                    </a:ext>
                  </a:extLst>
                </a:gridCol>
                <a:gridCol w="883575">
                  <a:extLst>
                    <a:ext uri="{9D8B030D-6E8A-4147-A177-3AD203B41FA5}">
                      <a16:colId xmlns:a16="http://schemas.microsoft.com/office/drawing/2014/main" val="20004"/>
                    </a:ext>
                  </a:extLst>
                </a:gridCol>
                <a:gridCol w="811650">
                  <a:extLst>
                    <a:ext uri="{9D8B030D-6E8A-4147-A177-3AD203B41FA5}">
                      <a16:colId xmlns:a16="http://schemas.microsoft.com/office/drawing/2014/main" val="20005"/>
                    </a:ext>
                  </a:extLst>
                </a:gridCol>
                <a:gridCol w="801375">
                  <a:extLst>
                    <a:ext uri="{9D8B030D-6E8A-4147-A177-3AD203B41FA5}">
                      <a16:colId xmlns:a16="http://schemas.microsoft.com/office/drawing/2014/main" val="20006"/>
                    </a:ext>
                  </a:extLst>
                </a:gridCol>
                <a:gridCol w="904125">
                  <a:extLst>
                    <a:ext uri="{9D8B030D-6E8A-4147-A177-3AD203B41FA5}">
                      <a16:colId xmlns:a16="http://schemas.microsoft.com/office/drawing/2014/main" val="20007"/>
                    </a:ext>
                  </a:extLst>
                </a:gridCol>
                <a:gridCol w="945225">
                  <a:extLst>
                    <a:ext uri="{9D8B030D-6E8A-4147-A177-3AD203B41FA5}">
                      <a16:colId xmlns:a16="http://schemas.microsoft.com/office/drawing/2014/main" val="20008"/>
                    </a:ext>
                  </a:extLst>
                </a:gridCol>
                <a:gridCol w="780825">
                  <a:extLst>
                    <a:ext uri="{9D8B030D-6E8A-4147-A177-3AD203B41FA5}">
                      <a16:colId xmlns:a16="http://schemas.microsoft.com/office/drawing/2014/main" val="20009"/>
                    </a:ext>
                  </a:extLst>
                </a:gridCol>
                <a:gridCol w="893850">
                  <a:extLst>
                    <a:ext uri="{9D8B030D-6E8A-4147-A177-3AD203B41FA5}">
                      <a16:colId xmlns:a16="http://schemas.microsoft.com/office/drawing/2014/main" val="20010"/>
                    </a:ext>
                  </a:extLst>
                </a:gridCol>
                <a:gridCol w="985100">
                  <a:extLst>
                    <a:ext uri="{9D8B030D-6E8A-4147-A177-3AD203B41FA5}">
                      <a16:colId xmlns:a16="http://schemas.microsoft.com/office/drawing/2014/main" val="20011"/>
                    </a:ext>
                  </a:extLst>
                </a:gridCol>
              </a:tblGrid>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extLst>
                  <a:ext uri="{0D108BD9-81ED-4DB2-BD59-A6C34878D82A}">
                    <a16:rowId xmlns:a16="http://schemas.microsoft.com/office/drawing/2014/main" val="10000"/>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1"/>
                  </a:ext>
                </a:extLst>
              </a:tr>
              <a:tr h="363725">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extLst>
                  <a:ext uri="{0D108BD9-81ED-4DB2-BD59-A6C34878D82A}">
                    <a16:rowId xmlns:a16="http://schemas.microsoft.com/office/drawing/2014/main" val="10002"/>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3"/>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4"/>
                  </a:ext>
                </a:extLst>
              </a:tr>
              <a:tr h="363725">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extLst>
                  <a:ext uri="{0D108BD9-81ED-4DB2-BD59-A6C34878D82A}">
                    <a16:rowId xmlns:a16="http://schemas.microsoft.com/office/drawing/2014/main" val="10005"/>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6"/>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7"/>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tc>
                  <a:txBody>
                    <a:bodyPr/>
                    <a:lstStyle/>
                    <a:p>
                      <a:pPr marL="0" marR="0" lvl="0" indent="0" algn="r" rtl="0">
                        <a:spcBef>
                          <a:spcPts val="0"/>
                        </a:spcBef>
                        <a:spcAft>
                          <a:spcPts val="0"/>
                        </a:spcAft>
                        <a:buNone/>
                      </a:pPr>
                      <a:r>
                        <a:rPr lang="en-US" sz="1100" b="0" i="0" u="none" strike="noStrike" cap="none">
                          <a:solidFill>
                            <a:srgbClr val="00666B"/>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8"/>
                  </a:ext>
                </a:extLst>
              </a:tr>
              <a:tr h="363725">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dirty="0">
                          <a:solidFill>
                            <a:srgbClr val="FFFFFF"/>
                          </a:solidFill>
                          <a:latin typeface="Arial"/>
                          <a:ea typeface="Arial"/>
                          <a:cs typeface="Arial"/>
                          <a:sym typeface="Arial"/>
                        </a:rPr>
                        <a:t> </a:t>
                      </a:r>
                      <a:endParaRPr dirty="0"/>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l" rtl="0">
                        <a:spcBef>
                          <a:spcPts val="0"/>
                        </a:spcBef>
                        <a:spcAft>
                          <a:spcPts val="0"/>
                        </a:spcAft>
                        <a:buNone/>
                      </a:pPr>
                      <a:r>
                        <a:rPr lang="en-US" sz="1100" b="0" i="0" u="none" strike="noStrike" cap="none">
                          <a:solidFill>
                            <a:srgbClr val="FFFFFF"/>
                          </a:solidFill>
                          <a:latin typeface="Arial"/>
                          <a:ea typeface="Arial"/>
                          <a:cs typeface="Arial"/>
                          <a:sym typeface="Arial"/>
                        </a:rPr>
                        <a:t> </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FDFDF"/>
                    </a:solidFill>
                  </a:tcPr>
                </a:tc>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tc>
                  <a:txBody>
                    <a:bodyPr/>
                    <a:lstStyle/>
                    <a:p>
                      <a:pPr marL="0" marR="0" lvl="0" indent="0" algn="r" rtl="0">
                        <a:spcBef>
                          <a:spcPts val="0"/>
                        </a:spcBef>
                        <a:spcAft>
                          <a:spcPts val="0"/>
                        </a:spcAft>
                        <a:buNone/>
                      </a:pPr>
                      <a:r>
                        <a:rPr lang="en-US" sz="1100" b="0" i="0" u="none" strike="noStrike" cap="none" dirty="0">
                          <a:solidFill>
                            <a:srgbClr val="00666B"/>
                          </a:solidFill>
                          <a:latin typeface="Arial"/>
                          <a:ea typeface="Arial"/>
                          <a:cs typeface="Arial"/>
                          <a:sym typeface="Arial"/>
                        </a:rPr>
                        <a:t>1</a:t>
                      </a:r>
                      <a:endParaRPr dirty="0"/>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9"/>
                  </a:ext>
                </a:extLst>
              </a:tr>
            </a:tbl>
          </a:graphicData>
        </a:graphic>
      </p:graphicFrame>
      <p:graphicFrame>
        <p:nvGraphicFramePr>
          <p:cNvPr id="293" name="Google Shape;293;p48"/>
          <p:cNvGraphicFramePr/>
          <p:nvPr>
            <p:extLst>
              <p:ext uri="{D42A27DB-BD31-4B8C-83A1-F6EECF244321}">
                <p14:modId xmlns:p14="http://schemas.microsoft.com/office/powerpoint/2010/main" val="1963034036"/>
              </p:ext>
            </p:extLst>
          </p:nvPr>
        </p:nvGraphicFramePr>
        <p:xfrm>
          <a:off x="2072233" y="5942902"/>
          <a:ext cx="849000" cy="670550"/>
        </p:xfrm>
        <a:graphic>
          <a:graphicData uri="http://schemas.openxmlformats.org/drawingml/2006/table">
            <a:tbl>
              <a:tblPr>
                <a:noFill/>
              </a:tblPr>
              <a:tblGrid>
                <a:gridCol w="849000">
                  <a:extLst>
                    <a:ext uri="{9D8B030D-6E8A-4147-A177-3AD203B41FA5}">
                      <a16:colId xmlns:a16="http://schemas.microsoft.com/office/drawing/2014/main" val="20000"/>
                    </a:ext>
                  </a:extLst>
                </a:gridCol>
              </a:tblGrid>
              <a:tr h="335275">
                <a:tc>
                  <a:txBody>
                    <a:bodyPr/>
                    <a:lstStyle/>
                    <a:p>
                      <a:pPr marL="0" marR="0" lvl="0" indent="0" algn="r" rtl="0">
                        <a:spcBef>
                          <a:spcPts val="0"/>
                        </a:spcBef>
                        <a:spcAft>
                          <a:spcPts val="0"/>
                        </a:spcAft>
                        <a:buNone/>
                      </a:pPr>
                      <a:r>
                        <a:rPr lang="en-US" sz="1100" b="0" i="0" u="none" strike="noStrike" cap="none">
                          <a:solidFill>
                            <a:srgbClr val="EF9CB9"/>
                          </a:solidFill>
                          <a:latin typeface="Arial"/>
                          <a:ea typeface="Arial"/>
                          <a:cs typeface="Arial"/>
                          <a:sym typeface="Arial"/>
                        </a:rPr>
                        <a:t>1</a:t>
                      </a:r>
                      <a:endParaRPr/>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ED9D11"/>
                    </a:solidFill>
                  </a:tcPr>
                </a:tc>
                <a:extLst>
                  <a:ext uri="{0D108BD9-81ED-4DB2-BD59-A6C34878D82A}">
                    <a16:rowId xmlns:a16="http://schemas.microsoft.com/office/drawing/2014/main" val="10000"/>
                  </a:ext>
                </a:extLst>
              </a:tr>
              <a:tr h="335275">
                <a:tc>
                  <a:txBody>
                    <a:bodyPr/>
                    <a:lstStyle/>
                    <a:p>
                      <a:pPr marL="0" marR="0" lvl="0" indent="0" algn="r" rtl="0">
                        <a:spcBef>
                          <a:spcPts val="0"/>
                        </a:spcBef>
                        <a:spcAft>
                          <a:spcPts val="0"/>
                        </a:spcAft>
                        <a:buNone/>
                      </a:pPr>
                      <a:r>
                        <a:rPr lang="en-US" sz="1100" b="0" i="0" u="none" strike="noStrike" cap="none" dirty="0">
                          <a:solidFill>
                            <a:srgbClr val="00666B"/>
                          </a:solidFill>
                          <a:latin typeface="Arial"/>
                          <a:ea typeface="Arial"/>
                          <a:cs typeface="Arial"/>
                          <a:sym typeface="Arial"/>
                        </a:rPr>
                        <a:t>1</a:t>
                      </a:r>
                      <a:endParaRPr dirty="0"/>
                    </a:p>
                  </a:txBody>
                  <a:tcPr marL="9525" marR="9525" marT="9525" marB="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666B"/>
                    </a:solidFill>
                  </a:tcPr>
                </a:tc>
                <a:extLst>
                  <a:ext uri="{0D108BD9-81ED-4DB2-BD59-A6C34878D82A}">
                    <a16:rowId xmlns:a16="http://schemas.microsoft.com/office/drawing/2014/main" val="10001"/>
                  </a:ext>
                </a:extLst>
              </a:tr>
            </a:tbl>
          </a:graphicData>
        </a:graphic>
      </p:graphicFrame>
    </p:spTree>
  </p:cSld>
  <p:clrMapOvr>
    <a:masterClrMapping/>
  </p:clrMapOvr>
  <p:transition>
    <p:split orient="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A24AD-6807-4593-1725-819510140AE4}"/>
            </a:ext>
          </a:extLst>
        </p:cNvPr>
        <p:cNvGrpSpPr/>
        <p:nvPr/>
      </p:nvGrpSpPr>
      <p:grpSpPr>
        <a:xfrm>
          <a:off x="0" y="0"/>
          <a:ext cx="0" cy="0"/>
          <a:chOff x="0" y="0"/>
          <a:chExt cx="0" cy="0"/>
        </a:xfrm>
      </p:grpSpPr>
      <p:sp>
        <p:nvSpPr>
          <p:cNvPr id="3" name="Google Shape;351;p22">
            <a:extLst>
              <a:ext uri="{FF2B5EF4-FFF2-40B4-BE49-F238E27FC236}">
                <a16:creationId xmlns:a16="http://schemas.microsoft.com/office/drawing/2014/main" id="{2403A953-38F0-7E44-AF9A-3814A9B32EDF}"/>
              </a:ext>
            </a:extLst>
          </p:cNvPr>
          <p:cNvSpPr txBox="1"/>
          <p:nvPr/>
        </p:nvSpPr>
        <p:spPr>
          <a:xfrm>
            <a:off x="1339703" y="1806914"/>
            <a:ext cx="10207256" cy="4849334"/>
          </a:xfrm>
          <a:prstGeom prst="rect">
            <a:avLst/>
          </a:prstGeom>
          <a:noFill/>
          <a:ln>
            <a:noFill/>
          </a:ln>
        </p:spPr>
        <p:txBody>
          <a:bodyPr spcFirstLastPara="1" wrap="square" lIns="633975" tIns="446450" rIns="633975" bIns="152450" anchor="t" anchorCtr="0">
            <a:noAutofit/>
          </a:bodyPr>
          <a:lstStyle/>
          <a:p>
            <a:pPr marL="204193" marR="0" lvl="1" indent="-53952" algn="l" defTabSz="914400" rtl="0" eaLnBrk="1" fontAlgn="auto" latinLnBrk="0" hangingPunct="1">
              <a:lnSpc>
                <a:spcPct val="90000"/>
              </a:lnSpc>
              <a:spcBef>
                <a:spcPts val="0"/>
              </a:spcBef>
              <a:spcAft>
                <a:spcPts val="0"/>
              </a:spcAft>
              <a:buClr>
                <a:srgbClr val="92D050"/>
              </a:buClr>
              <a:buSzPts val="2366"/>
              <a:buFont typeface="Arial"/>
              <a:buNone/>
              <a:tabLst/>
              <a:defRPr/>
            </a:pPr>
            <a:endParaRPr kumimoji="0" sz="2365"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Slide Number Placeholder 4">
            <a:extLst>
              <a:ext uri="{FF2B5EF4-FFF2-40B4-BE49-F238E27FC236}">
                <a16:creationId xmlns:a16="http://schemas.microsoft.com/office/drawing/2014/main" id="{DA1E2C65-A841-C639-25ED-328F34DA7DD9}"/>
              </a:ext>
            </a:extLst>
          </p:cNvPr>
          <p:cNvSpPr txBox="1">
            <a:spLocks/>
          </p:cNvSpPr>
          <p:nvPr/>
        </p:nvSpPr>
        <p:spPr>
          <a:xfrm>
            <a:off x="8805909" y="6427162"/>
            <a:ext cx="2743200" cy="365125"/>
          </a:xfrm>
          <a:prstGeom prst="rect">
            <a:avLst/>
          </a:prstGeom>
        </p:spPr>
        <p:txBody>
          <a:bodyPr/>
          <a:lstStyle>
            <a:defPPr>
              <a:defRPr lang="en-ZM"/>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97FA0-9E31-4DD1-ADE4-55A167D4434F}" type="slidenum">
              <a:rPr lang="en-US" smtClean="0"/>
              <a:pPr/>
              <a:t>33</a:t>
            </a:fld>
            <a:endParaRPr lang="en-US" dirty="0"/>
          </a:p>
        </p:txBody>
      </p:sp>
      <p:sp>
        <p:nvSpPr>
          <p:cNvPr id="2" name="Title 1">
            <a:extLst>
              <a:ext uri="{FF2B5EF4-FFF2-40B4-BE49-F238E27FC236}">
                <a16:creationId xmlns:a16="http://schemas.microsoft.com/office/drawing/2014/main" id="{8911D7A5-584E-282C-4F35-07C52C4985F5}"/>
              </a:ext>
            </a:extLst>
          </p:cNvPr>
          <p:cNvSpPr>
            <a:spLocks noGrp="1"/>
          </p:cNvSpPr>
          <p:nvPr>
            <p:ph type="title"/>
          </p:nvPr>
        </p:nvSpPr>
        <p:spPr>
          <a:xfrm>
            <a:off x="1213024" y="461554"/>
            <a:ext cx="10207256" cy="1106688"/>
          </a:xfrm>
        </p:spPr>
        <p:txBody>
          <a:bodyPr/>
          <a:lstStyle/>
          <a:p>
            <a:r>
              <a:rPr lang="en-US" sz="4800" dirty="0">
                <a:solidFill>
                  <a:srgbClr val="007434"/>
                </a:solidFill>
                <a:latin typeface="Century Gothic" panose="020B0502020202020204" pitchFamily="34" charset="0"/>
                <a:cs typeface="Poppins"/>
                <a:sym typeface="Poppins"/>
              </a:rPr>
              <a:t>Defining &amp; Measuring the Effective Use of PrEP</a:t>
            </a:r>
            <a:br>
              <a:rPr lang="en-US" sz="4400" dirty="0">
                <a:solidFill>
                  <a:srgbClr val="00B050"/>
                </a:solidFill>
                <a:cs typeface="Arial"/>
                <a:sym typeface="Poppins"/>
              </a:rPr>
            </a:br>
            <a:endParaRPr lang="en-GB" sz="4400" b="1" dirty="0">
              <a:solidFill>
                <a:srgbClr val="00B050"/>
              </a:solidFill>
              <a:ea typeface="Calibri"/>
              <a:cs typeface="Calibri"/>
            </a:endParaRPr>
          </a:p>
        </p:txBody>
      </p:sp>
      <p:sp>
        <p:nvSpPr>
          <p:cNvPr id="12" name="Rectangle 11">
            <a:extLst>
              <a:ext uri="{FF2B5EF4-FFF2-40B4-BE49-F238E27FC236}">
                <a16:creationId xmlns:a16="http://schemas.microsoft.com/office/drawing/2014/main" id="{AA100BB7-85E6-BAF9-D164-D97779ED66D9}"/>
              </a:ext>
            </a:extLst>
          </p:cNvPr>
          <p:cNvSpPr/>
          <p:nvPr/>
        </p:nvSpPr>
        <p:spPr>
          <a:xfrm>
            <a:off x="1129085" y="1502529"/>
            <a:ext cx="10140769" cy="4893917"/>
          </a:xfrm>
          <a:prstGeom prst="rect">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Arial" panose="020B0604020202020204" pitchFamily="34" charset="0"/>
              <a:buChar char="•"/>
            </a:pPr>
            <a:r>
              <a:rPr lang="en-GB" sz="2400" dirty="0">
                <a:solidFill>
                  <a:schemeClr val="tx1"/>
                </a:solidFill>
                <a:latin typeface="Century Gothic" panose="020B0502020202020204" pitchFamily="34" charset="0"/>
              </a:rPr>
              <a:t>Historically, PrEP programmes have borrowed effectiveness definitions from ART, where anything less than daily adherence (for oral PrEP) is linked to serious consequences such as drug resistance, morbidity, and mortality.</a:t>
            </a:r>
          </a:p>
          <a:p>
            <a:pPr marL="342900" indent="-342900">
              <a:buFont typeface="Arial" panose="020B0604020202020204" pitchFamily="34" charset="0"/>
              <a:buChar char="•"/>
            </a:pPr>
            <a:endParaRPr lang="en-GB" sz="2400" dirty="0">
              <a:solidFill>
                <a:schemeClr val="tx1"/>
              </a:solidFill>
              <a:latin typeface="Century Gothic" panose="020B0502020202020204" pitchFamily="34" charset="0"/>
            </a:endParaRPr>
          </a:p>
          <a:p>
            <a:pPr marL="342900" indent="-342900">
              <a:buFont typeface="Arial" panose="020B0604020202020204" pitchFamily="34" charset="0"/>
              <a:buChar char="•"/>
            </a:pPr>
            <a:r>
              <a:rPr lang="en-GB" sz="2400" dirty="0">
                <a:solidFill>
                  <a:schemeClr val="tx1"/>
                </a:solidFill>
                <a:latin typeface="Century Gothic" panose="020B0502020202020204" pitchFamily="34" charset="0"/>
              </a:rPr>
              <a:t>However, PrEP is different, HIV risk is not constant. Applying strict ART-style adherence standards to PrEP can wrongly label programmes as failures when clients stop and restart PrEP in response to changing risk.</a:t>
            </a:r>
          </a:p>
        </p:txBody>
      </p:sp>
    </p:spTree>
    <p:extLst>
      <p:ext uri="{BB962C8B-B14F-4D97-AF65-F5344CB8AC3E}">
        <p14:creationId xmlns:p14="http://schemas.microsoft.com/office/powerpoint/2010/main" val="3244484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18;p52">
            <a:extLst>
              <a:ext uri="{FF2B5EF4-FFF2-40B4-BE49-F238E27FC236}">
                <a16:creationId xmlns:a16="http://schemas.microsoft.com/office/drawing/2014/main" id="{7C1C6539-0B30-5569-AD99-63C63DD12862}"/>
              </a:ext>
            </a:extLst>
          </p:cNvPr>
          <p:cNvSpPr txBox="1">
            <a:spLocks/>
          </p:cNvSpPr>
          <p:nvPr/>
        </p:nvSpPr>
        <p:spPr>
          <a:xfrm>
            <a:off x="1520616" y="415617"/>
            <a:ext cx="10571998" cy="654717"/>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300" b="0" i="0" u="none" strike="noStrike" cap="none">
                <a:solidFill>
                  <a:srgbClr val="007E00"/>
                </a:solidFill>
                <a:latin typeface="Arial"/>
                <a:ea typeface="Arial"/>
                <a:cs typeface="Arial"/>
                <a:sym typeface="Arial"/>
              </a:defRPr>
            </a:lvl9pPr>
          </a:lstStyle>
          <a:p>
            <a:pPr algn="l">
              <a:buClr>
                <a:srgbClr val="00666B"/>
              </a:buClr>
              <a:buSzPts val="3600"/>
              <a:buFont typeface="Poppins SemiBold"/>
              <a:buNone/>
            </a:pPr>
            <a:r>
              <a:rPr lang="en-US" sz="4400" kern="0" dirty="0">
                <a:latin typeface="Century Gothic" panose="020B0502020202020204" pitchFamily="34" charset="0"/>
                <a:ea typeface="Poppins SemiBold"/>
                <a:cs typeface="Poppins SemiBold"/>
                <a:sym typeface="Poppins SemiBold"/>
              </a:rPr>
              <a:t>Targets for program planners</a:t>
            </a:r>
            <a:endParaRPr lang="en-US" sz="4400" kern="0" dirty="0">
              <a:latin typeface="Century Gothic" panose="020B0502020202020204" pitchFamily="34" charset="0"/>
            </a:endParaRPr>
          </a:p>
        </p:txBody>
      </p:sp>
      <p:sp>
        <p:nvSpPr>
          <p:cNvPr id="4" name="Google Shape;319;p52">
            <a:extLst>
              <a:ext uri="{FF2B5EF4-FFF2-40B4-BE49-F238E27FC236}">
                <a16:creationId xmlns:a16="http://schemas.microsoft.com/office/drawing/2014/main" id="{4FAB696B-07C7-4125-3A05-E9BD93B2D033}"/>
              </a:ext>
            </a:extLst>
          </p:cNvPr>
          <p:cNvSpPr txBox="1">
            <a:spLocks/>
          </p:cNvSpPr>
          <p:nvPr/>
        </p:nvSpPr>
        <p:spPr>
          <a:xfrm>
            <a:off x="936699" y="1766618"/>
            <a:ext cx="10554574" cy="467576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SzPts val="2800"/>
              <a:buFont typeface="Noto Sans Symbols"/>
              <a:buChar char="▪"/>
            </a:pPr>
            <a:r>
              <a:rPr lang="en-GB" sz="2800" kern="0" dirty="0">
                <a:latin typeface="Century Gothic" panose="020B0502020202020204" pitchFamily="34" charset="0"/>
                <a:ea typeface="Poppins"/>
                <a:cs typeface="Poppins"/>
                <a:sym typeface="Poppins"/>
              </a:rPr>
              <a:t>Number of new PrEP users</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a:p>
            <a:pPr marL="342900" indent="-342900">
              <a:spcBef>
                <a:spcPts val="1160"/>
              </a:spcBef>
              <a:buSzPts val="2800"/>
              <a:buFont typeface="Noto Sans Symbols"/>
              <a:buChar char="▪"/>
            </a:pPr>
            <a:r>
              <a:rPr lang="en-GB" sz="2800" kern="0" dirty="0">
                <a:latin typeface="Century Gothic" panose="020B0502020202020204" pitchFamily="34" charset="0"/>
                <a:ea typeface="Poppins"/>
                <a:cs typeface="Poppins"/>
                <a:sym typeface="Poppins"/>
              </a:rPr>
              <a:t>Coverage of each priority population (over time or at a given point in time)</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a:p>
            <a:pPr marL="342900" indent="-342900">
              <a:spcBef>
                <a:spcPts val="1160"/>
              </a:spcBef>
              <a:buSzPts val="2800"/>
              <a:buFont typeface="Noto Sans Symbols"/>
              <a:buChar char="▪"/>
            </a:pPr>
            <a:r>
              <a:rPr lang="en-GB" sz="2800" kern="0" dirty="0">
                <a:latin typeface="Century Gothic" panose="020B0502020202020204" pitchFamily="34" charset="0"/>
                <a:ea typeface="Poppins"/>
                <a:cs typeface="Poppins"/>
                <a:sym typeface="Poppins"/>
              </a:rPr>
              <a:t>Total amount of product use throughout the planning period (“person-years” of PrEP)</a:t>
            </a:r>
            <a:endParaRPr lang="en-GB" kern="0" dirty="0">
              <a:latin typeface="Century Gothic" panose="020B0502020202020204" pitchFamily="34" charset="0"/>
            </a:endParaRPr>
          </a:p>
          <a:p>
            <a:pPr marL="342900" indent="-165100">
              <a:spcBef>
                <a:spcPts val="1160"/>
              </a:spcBef>
              <a:buSzPts val="2800"/>
              <a:buFont typeface="Noto Sans Symbols"/>
              <a:buNone/>
            </a:pPr>
            <a:endParaRPr lang="en-GB" sz="2800" kern="0" dirty="0">
              <a:latin typeface="Century Gothic" panose="020B0502020202020204" pitchFamily="34" charset="0"/>
              <a:ea typeface="Poppins"/>
              <a:cs typeface="Poppins"/>
              <a:sym typeface="Poppins"/>
            </a:endParaRPr>
          </a:p>
        </p:txBody>
      </p:sp>
    </p:spTree>
    <p:extLst>
      <p:ext uri="{BB962C8B-B14F-4D97-AF65-F5344CB8AC3E}">
        <p14:creationId xmlns:p14="http://schemas.microsoft.com/office/powerpoint/2010/main" val="27527444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487680" y="762000"/>
            <a:ext cx="11216640" cy="304800"/>
          </a:xfrm>
          <a:prstGeom prst="rect">
            <a:avLst/>
          </a:prstGeom>
          <a:noFill/>
          <a:ln/>
        </p:spPr>
        <p:txBody>
          <a:bodyPr wrap="square" lIns="0" tIns="0" rIns="0" bIns="0" rtlCol="0" anchor="ctr"/>
          <a:lstStyle/>
          <a:p>
            <a:pPr algn="ctr"/>
            <a:r>
              <a:rPr lang="en-US" sz="1400" i="1" dirty="0">
                <a:solidFill>
                  <a:srgbClr val="666666"/>
                </a:solidFill>
                <a:latin typeface="Calibri" pitchFamily="34" charset="0"/>
                <a:ea typeface="Calibri" pitchFamily="34" charset="-122"/>
                <a:cs typeface="Calibri" pitchFamily="34" charset="-120"/>
              </a:rPr>
              <a:t>Indicators derived from routine PrEP program data</a:t>
            </a:r>
            <a:endParaRPr lang="en-US" sz="1400" dirty="0"/>
          </a:p>
        </p:txBody>
      </p:sp>
      <p:sp>
        <p:nvSpPr>
          <p:cNvPr id="5" name="Text 2"/>
          <p:cNvSpPr/>
          <p:nvPr/>
        </p:nvSpPr>
        <p:spPr>
          <a:xfrm>
            <a:off x="487680" y="6425184"/>
            <a:ext cx="9144000" cy="304800"/>
          </a:xfrm>
          <a:prstGeom prst="rect">
            <a:avLst/>
          </a:prstGeom>
          <a:noFill/>
          <a:ln/>
        </p:spPr>
        <p:txBody>
          <a:bodyPr wrap="square" lIns="0" tIns="0" rIns="0" bIns="0" rtlCol="0" anchor="ctr"/>
          <a:lstStyle/>
          <a:p>
            <a:r>
              <a:rPr lang="en-US" sz="1067" b="1" i="1" dirty="0">
                <a:solidFill>
                  <a:srgbClr val="B8860B"/>
                </a:solidFill>
                <a:latin typeface="Calibri" pitchFamily="34" charset="0"/>
                <a:ea typeface="Calibri" pitchFamily="34" charset="-122"/>
                <a:cs typeface="Calibri" pitchFamily="34" charset="-120"/>
              </a:rPr>
              <a:t>★ Indicator #8 (PYP) is the gold standard metric — it allows comparison of protection across all PrEP products</a:t>
            </a:r>
            <a:endParaRPr lang="en-US" sz="1067" dirty="0"/>
          </a:p>
        </p:txBody>
      </p:sp>
      <p:sp>
        <p:nvSpPr>
          <p:cNvPr id="8" name="TextBox 7">
            <a:extLst>
              <a:ext uri="{FF2B5EF4-FFF2-40B4-BE49-F238E27FC236}">
                <a16:creationId xmlns:a16="http://schemas.microsoft.com/office/drawing/2014/main" id="{5F59E96D-F591-BDE9-AC1E-9C1291C6EAE0}"/>
              </a:ext>
            </a:extLst>
          </p:cNvPr>
          <p:cNvSpPr txBox="1"/>
          <p:nvPr/>
        </p:nvSpPr>
        <p:spPr>
          <a:xfrm>
            <a:off x="1782385" y="-1940"/>
            <a:ext cx="8627230" cy="830997"/>
          </a:xfrm>
          <a:prstGeom prst="rect">
            <a:avLst/>
          </a:prstGeom>
          <a:noFill/>
        </p:spPr>
        <p:txBody>
          <a:bodyPr wrap="square">
            <a:spAutoFit/>
          </a:bodyPr>
          <a:lstStyle/>
          <a:p>
            <a:pPr algn="ctr"/>
            <a:r>
              <a:rPr lang="en-US" sz="4800" dirty="0">
                <a:solidFill>
                  <a:srgbClr val="007434"/>
                </a:solidFill>
                <a:latin typeface="Century Gothic" panose="020B0502020202020204" pitchFamily="34" charset="0"/>
                <a:cs typeface="Poppins"/>
                <a:sym typeface="Poppins"/>
              </a:rPr>
              <a:t>Zambia PrEP Core Indicators</a:t>
            </a:r>
            <a:endParaRPr lang="en-ZM" sz="4800" dirty="0"/>
          </a:p>
        </p:txBody>
      </p:sp>
      <p:graphicFrame>
        <p:nvGraphicFramePr>
          <p:cNvPr id="9" name="Table 0">
            <a:extLst>
              <a:ext uri="{FF2B5EF4-FFF2-40B4-BE49-F238E27FC236}">
                <a16:creationId xmlns:a16="http://schemas.microsoft.com/office/drawing/2014/main" id="{B64E0E42-5378-D6F2-0EB2-901708134DA1}"/>
              </a:ext>
            </a:extLst>
          </p:cNvPr>
          <p:cNvGraphicFramePr>
            <a:graphicFrameLocks noGrp="1"/>
          </p:cNvGraphicFramePr>
          <p:nvPr>
            <p:extLst>
              <p:ext uri="{D42A27DB-BD31-4B8C-83A1-F6EECF244321}">
                <p14:modId xmlns:p14="http://schemas.microsoft.com/office/powerpoint/2010/main" val="2676153728"/>
              </p:ext>
            </p:extLst>
          </p:nvPr>
        </p:nvGraphicFramePr>
        <p:xfrm>
          <a:off x="137160" y="1133856"/>
          <a:ext cx="11658600" cy="5291329"/>
        </p:xfrm>
        <a:graphic>
          <a:graphicData uri="http://schemas.openxmlformats.org/drawingml/2006/table">
            <a:tbl>
              <a:tblPr/>
              <a:tblGrid>
                <a:gridCol w="300479">
                  <a:extLst>
                    <a:ext uri="{9D8B030D-6E8A-4147-A177-3AD203B41FA5}">
                      <a16:colId xmlns:a16="http://schemas.microsoft.com/office/drawing/2014/main" val="20000"/>
                    </a:ext>
                  </a:extLst>
                </a:gridCol>
                <a:gridCol w="1653554">
                  <a:extLst>
                    <a:ext uri="{9D8B030D-6E8A-4147-A177-3AD203B41FA5}">
                      <a16:colId xmlns:a16="http://schemas.microsoft.com/office/drawing/2014/main" val="20001"/>
                    </a:ext>
                  </a:extLst>
                </a:gridCol>
                <a:gridCol w="3214212">
                  <a:extLst>
                    <a:ext uri="{9D8B030D-6E8A-4147-A177-3AD203B41FA5}">
                      <a16:colId xmlns:a16="http://schemas.microsoft.com/office/drawing/2014/main" val="20002"/>
                    </a:ext>
                  </a:extLst>
                </a:gridCol>
                <a:gridCol w="2644219">
                  <a:extLst>
                    <a:ext uri="{9D8B030D-6E8A-4147-A177-3AD203B41FA5}">
                      <a16:colId xmlns:a16="http://schemas.microsoft.com/office/drawing/2014/main" val="20003"/>
                    </a:ext>
                  </a:extLst>
                </a:gridCol>
                <a:gridCol w="3846136">
                  <a:extLst>
                    <a:ext uri="{9D8B030D-6E8A-4147-A177-3AD203B41FA5}">
                      <a16:colId xmlns:a16="http://schemas.microsoft.com/office/drawing/2014/main" val="20004"/>
                    </a:ext>
                  </a:extLst>
                </a:gridCol>
              </a:tblGrid>
              <a:tr h="352754">
                <a:tc>
                  <a:txBody>
                    <a:bodyPr/>
                    <a:lstStyle/>
                    <a:p>
                      <a:pPr marL="0" indent="0" algn="ctr">
                        <a:buNone/>
                      </a:pPr>
                      <a:r>
                        <a:rPr lang="en-US" sz="1800" b="1" dirty="0">
                          <a:solidFill>
                            <a:srgbClr val="FFFFFF"/>
                          </a:solidFill>
                          <a:latin typeface="Century Gothic" panose="020B0502020202020204" pitchFamily="34" charset="0"/>
                          <a:ea typeface="Trebuchet MS" pitchFamily="34" charset="-122"/>
                          <a:cs typeface="Trebuchet MS" pitchFamily="34" charset="-120"/>
                        </a:rPr>
                        <a:t>#</a:t>
                      </a:r>
                      <a:endParaRPr lang="en-US" sz="1800" dirty="0">
                        <a:latin typeface="Century Gothic" panose="020B0502020202020204" pitchFamily="34" charset="0"/>
                        <a:ea typeface="Trebuchet MS" charset="0"/>
                        <a:cs typeface="Trebuchet MS"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1A1A8A"/>
                    </a:solidFill>
                  </a:tcPr>
                </a:tc>
                <a:tc>
                  <a:txBody>
                    <a:bodyPr/>
                    <a:lstStyle/>
                    <a:p>
                      <a:pPr marL="0" indent="0" algn="ctr">
                        <a:buNone/>
                      </a:pPr>
                      <a:r>
                        <a:rPr lang="en-US" sz="1800" b="1" dirty="0">
                          <a:solidFill>
                            <a:srgbClr val="FFFFFF"/>
                          </a:solidFill>
                          <a:latin typeface="Century Gothic" panose="020B0502020202020204" pitchFamily="34" charset="0"/>
                          <a:ea typeface="Trebuchet MS" pitchFamily="34" charset="-122"/>
                          <a:cs typeface="Trebuchet MS" pitchFamily="34" charset="-120"/>
                        </a:rPr>
                        <a:t>Indicator</a:t>
                      </a:r>
                      <a:endParaRPr lang="en-US" sz="1800" dirty="0">
                        <a:latin typeface="Century Gothic" panose="020B0502020202020204" pitchFamily="34" charset="0"/>
                        <a:ea typeface="Trebuchet MS" charset="0"/>
                        <a:cs typeface="Trebuchet MS"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1A1A8A"/>
                    </a:solidFill>
                  </a:tcPr>
                </a:tc>
                <a:tc>
                  <a:txBody>
                    <a:bodyPr/>
                    <a:lstStyle/>
                    <a:p>
                      <a:pPr marL="0" indent="0" algn="ctr">
                        <a:buNone/>
                      </a:pPr>
                      <a:r>
                        <a:rPr lang="en-US" sz="1800" b="1" dirty="0">
                          <a:solidFill>
                            <a:srgbClr val="FFFFFF"/>
                          </a:solidFill>
                          <a:latin typeface="Century Gothic" panose="020B0502020202020204" pitchFamily="34" charset="0"/>
                          <a:ea typeface="Trebuchet MS" pitchFamily="34" charset="-122"/>
                          <a:cs typeface="Trebuchet MS" pitchFamily="34" charset="-120"/>
                        </a:rPr>
                        <a:t>Definition</a:t>
                      </a:r>
                      <a:endParaRPr lang="en-US" sz="1800" dirty="0">
                        <a:latin typeface="Century Gothic" panose="020B0502020202020204" pitchFamily="34" charset="0"/>
                        <a:ea typeface="Trebuchet MS" charset="0"/>
                        <a:cs typeface="Trebuchet MS"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1A1A8A"/>
                    </a:solidFill>
                  </a:tcPr>
                </a:tc>
                <a:tc>
                  <a:txBody>
                    <a:bodyPr/>
                    <a:lstStyle/>
                    <a:p>
                      <a:pPr marL="0" indent="0" algn="ctr">
                        <a:buNone/>
                      </a:pPr>
                      <a:r>
                        <a:rPr lang="en-US" sz="1800" b="1" dirty="0">
                          <a:solidFill>
                            <a:srgbClr val="FFFFFF"/>
                          </a:solidFill>
                          <a:latin typeface="Century Gothic" panose="020B0502020202020204" pitchFamily="34" charset="0"/>
                          <a:ea typeface="Trebuchet MS" pitchFamily="34" charset="-122"/>
                          <a:cs typeface="Trebuchet MS" pitchFamily="34" charset="-120"/>
                        </a:rPr>
                        <a:t>Formula / Source</a:t>
                      </a:r>
                      <a:endParaRPr lang="en-US" sz="1800" dirty="0">
                        <a:latin typeface="Century Gothic" panose="020B0502020202020204" pitchFamily="34" charset="0"/>
                        <a:ea typeface="Trebuchet MS" charset="0"/>
                        <a:cs typeface="Trebuchet MS"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1A1A8A"/>
                    </a:solidFill>
                  </a:tcPr>
                </a:tc>
                <a:tc>
                  <a:txBody>
                    <a:bodyPr/>
                    <a:lstStyle/>
                    <a:p>
                      <a:pPr marL="0" indent="0" algn="ctr">
                        <a:buNone/>
                      </a:pPr>
                      <a:r>
                        <a:rPr lang="en-US" sz="1800" b="1" dirty="0">
                          <a:solidFill>
                            <a:srgbClr val="FFFFFF"/>
                          </a:solidFill>
                          <a:latin typeface="Century Gothic" panose="020B0502020202020204" pitchFamily="34" charset="0"/>
                          <a:ea typeface="Trebuchet MS" pitchFamily="34" charset="-122"/>
                          <a:cs typeface="Trebuchet MS" pitchFamily="34" charset="-120"/>
                        </a:rPr>
                        <a:t>Why It Matters</a:t>
                      </a:r>
                      <a:endParaRPr lang="en-US" sz="1800" dirty="0">
                        <a:latin typeface="Century Gothic" panose="020B0502020202020204" pitchFamily="34" charset="0"/>
                        <a:ea typeface="Trebuchet MS" charset="0"/>
                        <a:cs typeface="Trebuchet MS"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1A1A8A"/>
                    </a:solidFill>
                  </a:tcPr>
                </a:tc>
                <a:extLst>
                  <a:ext uri="{0D108BD9-81ED-4DB2-BD59-A6C34878D82A}">
                    <a16:rowId xmlns:a16="http://schemas.microsoft.com/office/drawing/2014/main" val="10000"/>
                  </a:ext>
                </a:extLst>
              </a:tr>
              <a:tr h="470341">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1</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Eligibility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people screened who are clinically eligible for PrEP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(Eligible ÷ Screened)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Tells you if screening is reaching the right people or casting too wide a net</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470341">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2</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Uptake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eligible people who actually start PrEP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(Initiated ÷ Eligible)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If many are eligible but few start, there is a demand or counseling gap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extLst>
                  <a:ext uri="{0D108BD9-81ED-4DB2-BD59-A6C34878D82A}">
                    <a16:rowId xmlns:a16="http://schemas.microsoft.com/office/drawing/2014/main" val="10002"/>
                  </a:ext>
                </a:extLst>
              </a:tr>
              <a:tr h="470341">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3</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Continuation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PrEP users who remain on PrEP at their scheduled follow-up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(Continued ÷ Expected at follow-up)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Measures retention — but remember, lower rates may reflect appropriate episodic use, not failure</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17374">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4</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Re-initiation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people who previously stopped PrEP and have restarted</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(Re-initiated ÷ Previously discontinued)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Shows the program is accessible when risk returns — arguably more important than continuation</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extLst>
                  <a:ext uri="{0D108BD9-81ED-4DB2-BD59-A6C34878D82A}">
                    <a16:rowId xmlns:a16="http://schemas.microsoft.com/office/drawing/2014/main" val="10004"/>
                  </a:ext>
                </a:extLst>
              </a:tr>
              <a:tr h="470341">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5</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Discontinuation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active users who stopped before their next scheduled visit or injection</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(Discontinued ÷ Total active users)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Must be paired with re-initiation to get the full picture — stopping alone is not failure</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517374">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6</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Product Switching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Proportion of users who changed from one PrEP product to another</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(Switching ÷ Total active users)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Reveals client product preferences and informs forecasting for each product</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extLst>
                  <a:ext uri="{0D108BD9-81ED-4DB2-BD59-A6C34878D82A}">
                    <a16:rowId xmlns:a16="http://schemas.microsoft.com/office/drawing/2014/main" val="10006"/>
                  </a:ext>
                </a:extLst>
              </a:tr>
              <a:tr h="470341">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7</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PrEP Volume Dispensed</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Total quantity of PrEP products given out — bottles, rings, injections by product</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Sum of product units from DHIS2 Tracker</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Drives commodity forecasting, supply chain planning, and accurate PYP calculation</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517374">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8</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8E1"/>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Person-Years of PrEP Protection (PYP)</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8E1"/>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Total protection time delivered across all products — the single cross-product metric</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8E1"/>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Sum of [(units × duration in months) ÷ 12]</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8E1"/>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 GOLD STANDARD — the only number that measures and compares protection across all products</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8E1"/>
                    </a:solidFill>
                  </a:tcPr>
                </a:tc>
                <a:extLst>
                  <a:ext uri="{0D108BD9-81ED-4DB2-BD59-A6C34878D82A}">
                    <a16:rowId xmlns:a16="http://schemas.microsoft.com/office/drawing/2014/main" val="10008"/>
                  </a:ext>
                </a:extLst>
              </a:tr>
              <a:tr h="517374">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9</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PBFW on PrEP</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Pregnant and breastfeeding women initiated, re-initiated, or continuing on PrEP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Count from Pregnant + Breastfeeding data elements</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Critical for safety surveillance — especially for newer products like LEN and CAB-LA</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2F4F8"/>
                    </a:solidFill>
                  </a:tcPr>
                </a:tc>
                <a:extLst>
                  <a:ext uri="{0D108BD9-81ED-4DB2-BD59-A6C34878D82A}">
                    <a16:rowId xmlns:a16="http://schemas.microsoft.com/office/drawing/2014/main" val="10009"/>
                  </a:ext>
                </a:extLst>
              </a:tr>
              <a:tr h="517374">
                <a:tc>
                  <a:txBody>
                    <a:bodyPr/>
                    <a:lstStyle/>
                    <a:p>
                      <a:pPr marL="0" indent="0" algn="ctr">
                        <a:buNone/>
                      </a:pPr>
                      <a:r>
                        <a:rPr lang="en-US" sz="1100" b="1" dirty="0">
                          <a:solidFill>
                            <a:srgbClr val="1A1A1A"/>
                          </a:solidFill>
                          <a:latin typeface="Century Gothic" panose="020B0502020202020204" pitchFamily="34" charset="0"/>
                          <a:ea typeface="Calibri" pitchFamily="34" charset="-122"/>
                          <a:cs typeface="Calibri" pitchFamily="34" charset="-120"/>
                        </a:rPr>
                        <a:t>10</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100" b="1" dirty="0">
                          <a:solidFill>
                            <a:srgbClr val="1A1A1A"/>
                          </a:solidFill>
                          <a:latin typeface="Century Gothic" panose="020B0502020202020204" pitchFamily="34" charset="0"/>
                          <a:ea typeface="Calibri" pitchFamily="34" charset="-122"/>
                          <a:cs typeface="Calibri" pitchFamily="34" charset="-120"/>
                        </a:rPr>
                        <a:t>Seroconversion Rate</a:t>
                      </a:r>
                      <a:endParaRPr lang="en-US" sz="110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333333"/>
                          </a:solidFill>
                          <a:latin typeface="Century Gothic" panose="020B0502020202020204" pitchFamily="34" charset="0"/>
                          <a:ea typeface="Calibri" pitchFamily="34" charset="-122"/>
                          <a:cs typeface="Calibri" pitchFamily="34" charset="-120"/>
                        </a:rPr>
                        <a:t>PrEP users who test HIV-positive while actively receiving PrEP</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i="1" dirty="0">
                          <a:solidFill>
                            <a:srgbClr val="555555"/>
                          </a:solidFill>
                          <a:latin typeface="Century Gothic" panose="020B0502020202020204" pitchFamily="34" charset="0"/>
                          <a:ea typeface="Calibri" pitchFamily="34" charset="-122"/>
                          <a:cs typeface="Calibri" pitchFamily="34" charset="-120"/>
                        </a:rPr>
                        <a:t>(Seroconversions ÷ PYP) × 100</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lgn="l">
                        <a:buNone/>
                      </a:pPr>
                      <a:r>
                        <a:rPr lang="en-US" sz="1050" dirty="0">
                          <a:solidFill>
                            <a:srgbClr val="006600"/>
                          </a:solidFill>
                          <a:latin typeface="Century Gothic" panose="020B0502020202020204" pitchFamily="34" charset="0"/>
                          <a:ea typeface="Calibri" pitchFamily="34" charset="-122"/>
                          <a:cs typeface="Calibri" pitchFamily="34" charset="-120"/>
                        </a:rPr>
                        <a:t>Measures program effectiveness — each case requires investigation and immediate ART linkage</a:t>
                      </a:r>
                      <a:endParaRPr lang="en-US" sz="1050" dirty="0">
                        <a:latin typeface="Century Gothic" panose="020B0502020202020204" pitchFamily="34" charset="0"/>
                        <a:ea typeface="Calibri" charset="0"/>
                        <a:cs typeface="Calibri" charset="0"/>
                      </a:endParaRPr>
                    </a:p>
                  </a:txBody>
                  <a:tcPr marL="38100" marR="38100" marT="25400" marB="254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FDA3D-6658-0662-1EF4-61BD5D5D9635}"/>
            </a:ext>
          </a:extLst>
        </p:cNvPr>
        <p:cNvGrpSpPr/>
        <p:nvPr/>
      </p:nvGrpSpPr>
      <p:grpSpPr>
        <a:xfrm>
          <a:off x="0" y="0"/>
          <a:ext cx="0" cy="0"/>
          <a:chOff x="0" y="0"/>
          <a:chExt cx="0" cy="0"/>
        </a:xfrm>
      </p:grpSpPr>
      <p:sp>
        <p:nvSpPr>
          <p:cNvPr id="3" name="Text 1">
            <a:extLst>
              <a:ext uri="{FF2B5EF4-FFF2-40B4-BE49-F238E27FC236}">
                <a16:creationId xmlns:a16="http://schemas.microsoft.com/office/drawing/2014/main" id="{AC6E0AE1-FACE-E5CA-2190-F1C0A2E56E8B}"/>
              </a:ext>
            </a:extLst>
          </p:cNvPr>
          <p:cNvSpPr/>
          <p:nvPr/>
        </p:nvSpPr>
        <p:spPr>
          <a:xfrm>
            <a:off x="467868" y="1016734"/>
            <a:ext cx="11216640" cy="304800"/>
          </a:xfrm>
          <a:prstGeom prst="rect">
            <a:avLst/>
          </a:prstGeom>
          <a:noFill/>
          <a:ln/>
        </p:spPr>
        <p:txBody>
          <a:bodyPr wrap="square" lIns="0" tIns="0" rIns="0" bIns="0" rtlCol="0" anchor="ctr"/>
          <a:lstStyle/>
          <a:p>
            <a:pPr algn="ctr"/>
            <a:r>
              <a:rPr lang="en-US" sz="1400" b="1" dirty="0">
                <a:solidFill>
                  <a:srgbClr val="B8860B"/>
                </a:solidFill>
                <a:latin typeface="Calibri" pitchFamily="34" charset="0"/>
                <a:ea typeface="Calibri" pitchFamily="34" charset="-122"/>
                <a:cs typeface="Calibri" pitchFamily="34" charset="-120"/>
              </a:rPr>
              <a:t>The Gold Standard Metric for Measuring PrEP Program Impact</a:t>
            </a:r>
            <a:endParaRPr lang="en-US" sz="14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499946DC-4547-6F5D-C97A-D0335B2CEDEF}"/>
              </a:ext>
            </a:extLst>
          </p:cNvPr>
          <p:cNvSpPr txBox="1"/>
          <p:nvPr/>
        </p:nvSpPr>
        <p:spPr>
          <a:xfrm>
            <a:off x="751332" y="251347"/>
            <a:ext cx="10689336" cy="707886"/>
          </a:xfrm>
          <a:prstGeom prst="rect">
            <a:avLst/>
          </a:prstGeom>
          <a:noFill/>
        </p:spPr>
        <p:txBody>
          <a:bodyPr wrap="square">
            <a:spAutoFit/>
          </a:bodyPr>
          <a:lstStyle/>
          <a:p>
            <a:pPr algn="ctr"/>
            <a:r>
              <a:rPr lang="en-GB" sz="4000" dirty="0">
                <a:solidFill>
                  <a:srgbClr val="007434"/>
                </a:solidFill>
                <a:latin typeface="Century Gothic" panose="020B0502020202020204" pitchFamily="34" charset="0"/>
                <a:cs typeface="Poppins"/>
                <a:sym typeface="Poppins"/>
              </a:rPr>
              <a:t>Person-Years of PrEP Protection (PYP)</a:t>
            </a:r>
          </a:p>
        </p:txBody>
      </p:sp>
      <p:sp>
        <p:nvSpPr>
          <p:cNvPr id="52" name="Shape 2">
            <a:extLst>
              <a:ext uri="{FF2B5EF4-FFF2-40B4-BE49-F238E27FC236}">
                <a16:creationId xmlns:a16="http://schemas.microsoft.com/office/drawing/2014/main" id="{A6E0F123-9D1F-ECE2-7D6E-33F5990EBC7F}"/>
              </a:ext>
            </a:extLst>
          </p:cNvPr>
          <p:cNvSpPr/>
          <p:nvPr/>
        </p:nvSpPr>
        <p:spPr>
          <a:xfrm>
            <a:off x="981455" y="1673578"/>
            <a:ext cx="5044440" cy="1681222"/>
          </a:xfrm>
          <a:prstGeom prst="rect">
            <a:avLst/>
          </a:prstGeom>
          <a:solidFill>
            <a:srgbClr val="F0F4FF"/>
          </a:solidFill>
          <a:ln w="15240">
            <a:solidFill>
              <a:srgbClr val="1A1A8A"/>
            </a:solidFill>
            <a:prstDash val="solid"/>
          </a:ln>
        </p:spPr>
        <p:txBody>
          <a:bodyPr/>
          <a:lstStyle/>
          <a:p>
            <a:endParaRPr lang="en-ZM" sz="3600">
              <a:solidFill>
                <a:prstClr val="black"/>
              </a:solidFill>
              <a:latin typeface="Century Gothic" panose="020B0502020202020204" pitchFamily="34" charset="0"/>
            </a:endParaRPr>
          </a:p>
        </p:txBody>
      </p:sp>
      <p:sp>
        <p:nvSpPr>
          <p:cNvPr id="53" name="Text 3">
            <a:extLst>
              <a:ext uri="{FF2B5EF4-FFF2-40B4-BE49-F238E27FC236}">
                <a16:creationId xmlns:a16="http://schemas.microsoft.com/office/drawing/2014/main" id="{26D9362E-47EE-E468-530D-0B085FBF4E11}"/>
              </a:ext>
            </a:extLst>
          </p:cNvPr>
          <p:cNvSpPr/>
          <p:nvPr/>
        </p:nvSpPr>
        <p:spPr>
          <a:xfrm>
            <a:off x="1091184" y="1797844"/>
            <a:ext cx="3941064" cy="256032"/>
          </a:xfrm>
          <a:prstGeom prst="rect">
            <a:avLst/>
          </a:prstGeom>
          <a:noFill/>
          <a:ln/>
        </p:spPr>
        <p:txBody>
          <a:bodyPr wrap="square" lIns="0" tIns="0" rIns="0" bIns="0" rtlCol="0" anchor="ctr"/>
          <a:lstStyle/>
          <a:p>
            <a:r>
              <a:rPr lang="en-US" b="1" dirty="0">
                <a:solidFill>
                  <a:srgbClr val="1A1A8A"/>
                </a:solidFill>
                <a:latin typeface="Century Gothic" panose="020B0502020202020204" pitchFamily="34" charset="0"/>
                <a:ea typeface="Trebuchet MS" pitchFamily="34" charset="-122"/>
                <a:cs typeface="Trebuchet MS" pitchFamily="34" charset="-120"/>
              </a:rPr>
              <a:t>What is PYP?</a:t>
            </a:r>
            <a:endParaRPr lang="en-US" dirty="0">
              <a:solidFill>
                <a:prstClr val="black"/>
              </a:solidFill>
              <a:latin typeface="Century Gothic" panose="020B0502020202020204" pitchFamily="34" charset="0"/>
            </a:endParaRPr>
          </a:p>
        </p:txBody>
      </p:sp>
      <p:sp>
        <p:nvSpPr>
          <p:cNvPr id="54" name="Text 4">
            <a:extLst>
              <a:ext uri="{FF2B5EF4-FFF2-40B4-BE49-F238E27FC236}">
                <a16:creationId xmlns:a16="http://schemas.microsoft.com/office/drawing/2014/main" id="{0EEE1E16-58DE-45AA-3580-251238FC2EF9}"/>
              </a:ext>
            </a:extLst>
          </p:cNvPr>
          <p:cNvSpPr/>
          <p:nvPr/>
        </p:nvSpPr>
        <p:spPr>
          <a:xfrm>
            <a:off x="1091184" y="2099596"/>
            <a:ext cx="4806696" cy="1189578"/>
          </a:xfrm>
          <a:prstGeom prst="rect">
            <a:avLst/>
          </a:prstGeom>
          <a:noFill/>
          <a:ln/>
        </p:spPr>
        <p:txBody>
          <a:bodyPr wrap="square" lIns="0" tIns="0" rIns="0" bIns="0" rtlCol="0" anchor="t"/>
          <a:lstStyle/>
          <a:p>
            <a:r>
              <a:rPr lang="en-US" sz="1100" dirty="0">
                <a:solidFill>
                  <a:srgbClr val="333333"/>
                </a:solidFill>
                <a:latin typeface="Century Gothic" panose="020B0502020202020204" pitchFamily="34" charset="0"/>
                <a:ea typeface="Calibri" pitchFamily="34" charset="-122"/>
                <a:cs typeface="Calibri" pitchFamily="34" charset="-120"/>
              </a:rPr>
              <a:t>PYP measures the </a:t>
            </a:r>
            <a:r>
              <a:rPr lang="en-US" sz="1100" b="1" dirty="0">
                <a:solidFill>
                  <a:srgbClr val="333333"/>
                </a:solidFill>
                <a:latin typeface="Century Gothic" panose="020B0502020202020204" pitchFamily="34" charset="0"/>
                <a:ea typeface="Calibri" pitchFamily="34" charset="-122"/>
                <a:cs typeface="Calibri" pitchFamily="34" charset="-120"/>
              </a:rPr>
              <a:t>total amount of HIV protection time</a:t>
            </a:r>
            <a:r>
              <a:rPr lang="en-US" sz="1100" dirty="0">
                <a:solidFill>
                  <a:srgbClr val="333333"/>
                </a:solidFill>
                <a:latin typeface="Century Gothic" panose="020B0502020202020204" pitchFamily="34" charset="0"/>
                <a:ea typeface="Calibri" pitchFamily="34" charset="-122"/>
                <a:cs typeface="Calibri" pitchFamily="34" charset="-120"/>
              </a:rPr>
              <a:t> your program has delivered — across ALL PrEP products.</a:t>
            </a:r>
            <a:endParaRPr lang="en-US" sz="1100" dirty="0">
              <a:solidFill>
                <a:prstClr val="black"/>
              </a:solidFill>
              <a:latin typeface="Century Gothic" panose="020B0502020202020204" pitchFamily="34" charset="0"/>
            </a:endParaRPr>
          </a:p>
          <a:p>
            <a:endParaRPr lang="en-US" sz="1100" dirty="0">
              <a:solidFill>
                <a:prstClr val="black"/>
              </a:solidFill>
              <a:latin typeface="Century Gothic" panose="020B0502020202020204" pitchFamily="34" charset="0"/>
            </a:endParaRPr>
          </a:p>
          <a:p>
            <a:r>
              <a:rPr lang="en-US" sz="1100" dirty="0">
                <a:solidFill>
                  <a:srgbClr val="333333"/>
                </a:solidFill>
                <a:latin typeface="Century Gothic" panose="020B0502020202020204" pitchFamily="34" charset="0"/>
                <a:ea typeface="Calibri" pitchFamily="34" charset="-122"/>
                <a:cs typeface="Calibri" pitchFamily="34" charset="-120"/>
              </a:rPr>
              <a:t>It answers one simple question:</a:t>
            </a:r>
            <a:endParaRPr lang="en-US" sz="1100" dirty="0">
              <a:solidFill>
                <a:prstClr val="black"/>
              </a:solidFill>
              <a:latin typeface="Century Gothic" panose="020B0502020202020204" pitchFamily="34" charset="0"/>
            </a:endParaRPr>
          </a:p>
          <a:p>
            <a:endParaRPr lang="en-US" sz="1100" dirty="0">
              <a:solidFill>
                <a:prstClr val="black"/>
              </a:solidFill>
              <a:latin typeface="Century Gothic" panose="020B0502020202020204" pitchFamily="34" charset="0"/>
            </a:endParaRPr>
          </a:p>
          <a:p>
            <a:r>
              <a:rPr lang="en-US" sz="1400" b="1" i="1" dirty="0">
                <a:solidFill>
                  <a:srgbClr val="1A1A8A"/>
                </a:solidFill>
                <a:latin typeface="Century Gothic" panose="020B0502020202020204" pitchFamily="34" charset="0"/>
                <a:ea typeface="Calibri" pitchFamily="34" charset="-122"/>
                <a:cs typeface="Calibri" pitchFamily="34" charset="-120"/>
              </a:rPr>
              <a:t>"How many years of HIV protection did we provide?"</a:t>
            </a:r>
            <a:endParaRPr lang="en-US" sz="1100" dirty="0">
              <a:solidFill>
                <a:prstClr val="black"/>
              </a:solidFill>
              <a:latin typeface="Century Gothic" panose="020B0502020202020204" pitchFamily="34" charset="0"/>
            </a:endParaRPr>
          </a:p>
        </p:txBody>
      </p:sp>
      <p:sp>
        <p:nvSpPr>
          <p:cNvPr id="55" name="Shape 5">
            <a:extLst>
              <a:ext uri="{FF2B5EF4-FFF2-40B4-BE49-F238E27FC236}">
                <a16:creationId xmlns:a16="http://schemas.microsoft.com/office/drawing/2014/main" id="{F670EFBB-76E5-6128-47E7-239F7B0AC9A5}"/>
              </a:ext>
            </a:extLst>
          </p:cNvPr>
          <p:cNvSpPr/>
          <p:nvPr/>
        </p:nvSpPr>
        <p:spPr>
          <a:xfrm>
            <a:off x="981455" y="3479066"/>
            <a:ext cx="5044440" cy="2826246"/>
          </a:xfrm>
          <a:prstGeom prst="rect">
            <a:avLst/>
          </a:prstGeom>
          <a:solidFill>
            <a:srgbClr val="FFF8E1"/>
          </a:solidFill>
          <a:ln w="15240">
            <a:solidFill>
              <a:srgbClr val="B8860B"/>
            </a:solidFill>
            <a:prstDash val="solid"/>
          </a:ln>
        </p:spPr>
        <p:txBody>
          <a:bodyPr/>
          <a:lstStyle/>
          <a:p>
            <a:endParaRPr lang="en-ZM" sz="2800">
              <a:solidFill>
                <a:prstClr val="black"/>
              </a:solidFill>
              <a:latin typeface="Century Gothic" panose="020B0502020202020204" pitchFamily="34" charset="0"/>
            </a:endParaRPr>
          </a:p>
        </p:txBody>
      </p:sp>
      <p:sp>
        <p:nvSpPr>
          <p:cNvPr id="56" name="Text 6">
            <a:extLst>
              <a:ext uri="{FF2B5EF4-FFF2-40B4-BE49-F238E27FC236}">
                <a16:creationId xmlns:a16="http://schemas.microsoft.com/office/drawing/2014/main" id="{27F26F4D-95E9-BBB5-7E87-8B4B0DDE264A}"/>
              </a:ext>
            </a:extLst>
          </p:cNvPr>
          <p:cNvSpPr/>
          <p:nvPr/>
        </p:nvSpPr>
        <p:spPr>
          <a:xfrm>
            <a:off x="1091184" y="3642100"/>
            <a:ext cx="4501186" cy="302663"/>
          </a:xfrm>
          <a:prstGeom prst="rect">
            <a:avLst/>
          </a:prstGeom>
          <a:noFill/>
          <a:ln/>
        </p:spPr>
        <p:txBody>
          <a:bodyPr wrap="square" lIns="0" tIns="0" rIns="0" bIns="0" rtlCol="0" anchor="ctr"/>
          <a:lstStyle/>
          <a:p>
            <a:r>
              <a:rPr lang="en-US" b="1" dirty="0">
                <a:solidFill>
                  <a:srgbClr val="B8860B"/>
                </a:solidFill>
                <a:latin typeface="Century Gothic" panose="020B0502020202020204" pitchFamily="34" charset="0"/>
                <a:ea typeface="Trebuchet MS" pitchFamily="34" charset="-122"/>
                <a:cs typeface="Trebuchet MS" pitchFamily="34" charset="-120"/>
              </a:rPr>
              <a:t>★  Why PYP Matters</a:t>
            </a:r>
            <a:endParaRPr lang="en-US" dirty="0">
              <a:solidFill>
                <a:prstClr val="black"/>
              </a:solidFill>
              <a:latin typeface="Century Gothic" panose="020B0502020202020204" pitchFamily="34" charset="0"/>
            </a:endParaRPr>
          </a:p>
        </p:txBody>
      </p:sp>
      <p:sp>
        <p:nvSpPr>
          <p:cNvPr id="57" name="Text 7">
            <a:extLst>
              <a:ext uri="{FF2B5EF4-FFF2-40B4-BE49-F238E27FC236}">
                <a16:creationId xmlns:a16="http://schemas.microsoft.com/office/drawing/2014/main" id="{B5D22726-0A90-7604-F383-9D7564C68FC0}"/>
              </a:ext>
            </a:extLst>
          </p:cNvPr>
          <p:cNvSpPr/>
          <p:nvPr/>
        </p:nvSpPr>
        <p:spPr>
          <a:xfrm>
            <a:off x="1274064" y="4002264"/>
            <a:ext cx="4501186" cy="594516"/>
          </a:xfrm>
          <a:prstGeom prst="rect">
            <a:avLst/>
          </a:prstGeom>
          <a:noFill/>
          <a:ln/>
        </p:spPr>
        <p:txBody>
          <a:bodyPr wrap="square" lIns="0" tIns="0" rIns="0" bIns="0" rtlCol="0" anchor="t"/>
          <a:lstStyle/>
          <a:p>
            <a:r>
              <a:rPr lang="en-US" sz="1050" b="1" dirty="0">
                <a:solidFill>
                  <a:srgbClr val="333333"/>
                </a:solidFill>
                <a:latin typeface="Century Gothic" panose="020B0502020202020204" pitchFamily="34" charset="0"/>
                <a:ea typeface="Calibri" pitchFamily="34" charset="-122"/>
                <a:cs typeface="Calibri" pitchFamily="34" charset="-120"/>
              </a:rPr>
              <a:t>1. You can't compare pills to injections without it</a:t>
            </a:r>
            <a:endParaRPr lang="en-US" sz="1050" dirty="0">
              <a:solidFill>
                <a:prstClr val="black"/>
              </a:solidFill>
              <a:latin typeface="Century Gothic" panose="020B0502020202020204" pitchFamily="34" charset="0"/>
            </a:endParaRPr>
          </a:p>
          <a:p>
            <a:r>
              <a:rPr lang="en-US" sz="1050" dirty="0">
                <a:solidFill>
                  <a:srgbClr val="555555"/>
                </a:solidFill>
                <a:latin typeface="Century Gothic" panose="020B0502020202020204" pitchFamily="34" charset="0"/>
                <a:ea typeface="Calibri" pitchFamily="34" charset="-122"/>
                <a:cs typeface="Calibri" pitchFamily="34" charset="-120"/>
              </a:rPr>
              <a:t>100 oral PrEP bottles ≠ 100 LEN injections. Oral = 100 months of protection. LEN = 600 months. PYP makes them comparable.</a:t>
            </a:r>
            <a:endParaRPr lang="en-US" sz="1050" dirty="0">
              <a:solidFill>
                <a:prstClr val="black"/>
              </a:solidFill>
              <a:latin typeface="Century Gothic" panose="020B0502020202020204" pitchFamily="34" charset="0"/>
            </a:endParaRPr>
          </a:p>
        </p:txBody>
      </p:sp>
      <p:sp>
        <p:nvSpPr>
          <p:cNvPr id="58" name="Text 8">
            <a:extLst>
              <a:ext uri="{FF2B5EF4-FFF2-40B4-BE49-F238E27FC236}">
                <a16:creationId xmlns:a16="http://schemas.microsoft.com/office/drawing/2014/main" id="{D3033B8E-0459-F39A-93B0-974B708B9ADE}"/>
              </a:ext>
            </a:extLst>
          </p:cNvPr>
          <p:cNvSpPr/>
          <p:nvPr/>
        </p:nvSpPr>
        <p:spPr>
          <a:xfrm>
            <a:off x="1274064" y="4514328"/>
            <a:ext cx="4501186" cy="594516"/>
          </a:xfrm>
          <a:prstGeom prst="rect">
            <a:avLst/>
          </a:prstGeom>
          <a:noFill/>
          <a:ln/>
        </p:spPr>
        <p:txBody>
          <a:bodyPr wrap="square" lIns="0" tIns="0" rIns="0" bIns="0" rtlCol="0" anchor="t"/>
          <a:lstStyle/>
          <a:p>
            <a:r>
              <a:rPr lang="en-US" sz="1050" b="1" dirty="0">
                <a:solidFill>
                  <a:srgbClr val="333333"/>
                </a:solidFill>
                <a:latin typeface="Century Gothic" panose="020B0502020202020204" pitchFamily="34" charset="0"/>
                <a:ea typeface="Calibri" pitchFamily="34" charset="-122"/>
                <a:cs typeface="Calibri" pitchFamily="34" charset="-120"/>
              </a:rPr>
              <a:t>2. It shifts the focus from people to protection</a:t>
            </a:r>
            <a:endParaRPr lang="en-US" sz="1050" dirty="0">
              <a:solidFill>
                <a:prstClr val="black"/>
              </a:solidFill>
              <a:latin typeface="Century Gothic" panose="020B0502020202020204" pitchFamily="34" charset="0"/>
            </a:endParaRPr>
          </a:p>
          <a:p>
            <a:r>
              <a:rPr lang="en-US" sz="1050" dirty="0">
                <a:solidFill>
                  <a:srgbClr val="555555"/>
                </a:solidFill>
                <a:latin typeface="Century Gothic" panose="020B0502020202020204" pitchFamily="34" charset="0"/>
                <a:ea typeface="Calibri" pitchFamily="34" charset="-122"/>
                <a:cs typeface="Calibri" pitchFamily="34" charset="-120"/>
              </a:rPr>
              <a:t>Instead of asking "how many people are on PrEP?" — we ask "how much protection did we deliver?" This is what actually prevents HIV.</a:t>
            </a:r>
            <a:endParaRPr lang="en-US" sz="1050" dirty="0">
              <a:solidFill>
                <a:prstClr val="black"/>
              </a:solidFill>
              <a:latin typeface="Century Gothic" panose="020B0502020202020204" pitchFamily="34" charset="0"/>
            </a:endParaRPr>
          </a:p>
        </p:txBody>
      </p:sp>
      <p:sp>
        <p:nvSpPr>
          <p:cNvPr id="59" name="Text 9">
            <a:extLst>
              <a:ext uri="{FF2B5EF4-FFF2-40B4-BE49-F238E27FC236}">
                <a16:creationId xmlns:a16="http://schemas.microsoft.com/office/drawing/2014/main" id="{798C3366-4327-2D2E-B43F-EB4E461CC5F2}"/>
              </a:ext>
            </a:extLst>
          </p:cNvPr>
          <p:cNvSpPr/>
          <p:nvPr/>
        </p:nvSpPr>
        <p:spPr>
          <a:xfrm>
            <a:off x="1274064" y="5026392"/>
            <a:ext cx="4501186" cy="594516"/>
          </a:xfrm>
          <a:prstGeom prst="rect">
            <a:avLst/>
          </a:prstGeom>
          <a:noFill/>
          <a:ln/>
        </p:spPr>
        <p:txBody>
          <a:bodyPr wrap="square" lIns="0" tIns="0" rIns="0" bIns="0" rtlCol="0" anchor="t"/>
          <a:lstStyle/>
          <a:p>
            <a:r>
              <a:rPr lang="en-US" sz="1050" b="1" dirty="0">
                <a:solidFill>
                  <a:srgbClr val="333333"/>
                </a:solidFill>
                <a:latin typeface="Century Gothic" panose="020B0502020202020204" pitchFamily="34" charset="0"/>
                <a:ea typeface="Calibri" pitchFamily="34" charset="-122"/>
                <a:cs typeface="Calibri" pitchFamily="34" charset="-120"/>
              </a:rPr>
              <a:t>3. It works for every product — current and future</a:t>
            </a:r>
            <a:endParaRPr lang="en-US" sz="1050" dirty="0">
              <a:solidFill>
                <a:prstClr val="black"/>
              </a:solidFill>
              <a:latin typeface="Century Gothic" panose="020B0502020202020204" pitchFamily="34" charset="0"/>
            </a:endParaRPr>
          </a:p>
          <a:p>
            <a:r>
              <a:rPr lang="en-US" sz="1050" dirty="0">
                <a:solidFill>
                  <a:srgbClr val="555555"/>
                </a:solidFill>
                <a:latin typeface="Century Gothic" panose="020B0502020202020204" pitchFamily="34" charset="0"/>
                <a:ea typeface="Calibri" pitchFamily="34" charset="-122"/>
                <a:cs typeface="Calibri" pitchFamily="34" charset="-120"/>
              </a:rPr>
              <a:t>Oral, CAB-LA, LEN, ring, DPP — all convert to the same unit. When new products arrive, just plug in their duration.</a:t>
            </a:r>
            <a:endParaRPr lang="en-US" sz="1050" dirty="0">
              <a:solidFill>
                <a:prstClr val="black"/>
              </a:solidFill>
              <a:latin typeface="Century Gothic" panose="020B0502020202020204" pitchFamily="34" charset="0"/>
            </a:endParaRPr>
          </a:p>
        </p:txBody>
      </p:sp>
      <p:sp>
        <p:nvSpPr>
          <p:cNvPr id="60" name="Text 10">
            <a:extLst>
              <a:ext uri="{FF2B5EF4-FFF2-40B4-BE49-F238E27FC236}">
                <a16:creationId xmlns:a16="http://schemas.microsoft.com/office/drawing/2014/main" id="{CE6CEDB7-155B-E114-6AAE-CB5CAE0C6AAB}"/>
              </a:ext>
            </a:extLst>
          </p:cNvPr>
          <p:cNvSpPr/>
          <p:nvPr/>
        </p:nvSpPr>
        <p:spPr>
          <a:xfrm>
            <a:off x="1274064" y="5538456"/>
            <a:ext cx="4501186" cy="594516"/>
          </a:xfrm>
          <a:prstGeom prst="rect">
            <a:avLst/>
          </a:prstGeom>
          <a:noFill/>
          <a:ln/>
        </p:spPr>
        <p:txBody>
          <a:bodyPr wrap="square" lIns="0" tIns="0" rIns="0" bIns="0" rtlCol="0" anchor="t"/>
          <a:lstStyle/>
          <a:p>
            <a:r>
              <a:rPr lang="en-US" sz="1050" b="1" dirty="0">
                <a:solidFill>
                  <a:srgbClr val="333333"/>
                </a:solidFill>
                <a:latin typeface="Century Gothic" panose="020B0502020202020204" pitchFamily="34" charset="0"/>
                <a:ea typeface="Calibri" pitchFamily="34" charset="-122"/>
                <a:cs typeface="Calibri" pitchFamily="34" charset="-120"/>
              </a:rPr>
              <a:t>4. It connects directly to impact</a:t>
            </a:r>
            <a:endParaRPr lang="en-US" sz="1050" dirty="0">
              <a:solidFill>
                <a:prstClr val="black"/>
              </a:solidFill>
              <a:latin typeface="Century Gothic" panose="020B0502020202020204" pitchFamily="34" charset="0"/>
            </a:endParaRPr>
          </a:p>
          <a:p>
            <a:r>
              <a:rPr lang="en-US" sz="1050" dirty="0">
                <a:solidFill>
                  <a:srgbClr val="555555"/>
                </a:solidFill>
                <a:latin typeface="Century Gothic" panose="020B0502020202020204" pitchFamily="34" charset="0"/>
                <a:ea typeface="Calibri" pitchFamily="34" charset="-122"/>
                <a:cs typeface="Calibri" pitchFamily="34" charset="-120"/>
              </a:rPr>
              <a:t>Seroconversion rate per PYP tells you how effective your program is. Without PYP as the denominator, you cannot measure true effectiveness.</a:t>
            </a:r>
            <a:endParaRPr lang="en-US" sz="1050" dirty="0">
              <a:solidFill>
                <a:prstClr val="black"/>
              </a:solidFill>
              <a:latin typeface="Century Gothic" panose="020B0502020202020204" pitchFamily="34" charset="0"/>
            </a:endParaRPr>
          </a:p>
        </p:txBody>
      </p:sp>
      <p:sp>
        <p:nvSpPr>
          <p:cNvPr id="61" name="Shape 11">
            <a:extLst>
              <a:ext uri="{FF2B5EF4-FFF2-40B4-BE49-F238E27FC236}">
                <a16:creationId xmlns:a16="http://schemas.microsoft.com/office/drawing/2014/main" id="{80E3A75E-0657-9EA8-5085-1A737F81199A}"/>
              </a:ext>
            </a:extLst>
          </p:cNvPr>
          <p:cNvSpPr/>
          <p:nvPr/>
        </p:nvSpPr>
        <p:spPr>
          <a:xfrm>
            <a:off x="6252963" y="1673578"/>
            <a:ext cx="4841757" cy="2501026"/>
          </a:xfrm>
          <a:prstGeom prst="rect">
            <a:avLst/>
          </a:prstGeom>
          <a:solidFill>
            <a:srgbClr val="F5FFF5"/>
          </a:solidFill>
          <a:ln w="15240">
            <a:solidFill>
              <a:srgbClr val="006600"/>
            </a:solidFill>
            <a:prstDash val="solid"/>
          </a:ln>
        </p:spPr>
        <p:txBody>
          <a:bodyPr/>
          <a:lstStyle/>
          <a:p>
            <a:endParaRPr lang="en-ZM" sz="2800">
              <a:solidFill>
                <a:prstClr val="black"/>
              </a:solidFill>
              <a:latin typeface="Century Gothic" panose="020B0502020202020204" pitchFamily="34" charset="0"/>
            </a:endParaRPr>
          </a:p>
        </p:txBody>
      </p:sp>
      <p:sp>
        <p:nvSpPr>
          <p:cNvPr id="62" name="Text 12">
            <a:extLst>
              <a:ext uri="{FF2B5EF4-FFF2-40B4-BE49-F238E27FC236}">
                <a16:creationId xmlns:a16="http://schemas.microsoft.com/office/drawing/2014/main" id="{F60BD0FF-AA4E-20CC-4CAF-072ED920EE3F}"/>
              </a:ext>
            </a:extLst>
          </p:cNvPr>
          <p:cNvSpPr/>
          <p:nvPr/>
        </p:nvSpPr>
        <p:spPr>
          <a:xfrm>
            <a:off x="7418329" y="1753354"/>
            <a:ext cx="2766678" cy="301333"/>
          </a:xfrm>
          <a:prstGeom prst="rect">
            <a:avLst/>
          </a:prstGeom>
          <a:noFill/>
          <a:ln/>
        </p:spPr>
        <p:txBody>
          <a:bodyPr wrap="square" lIns="0" tIns="0" rIns="0" bIns="0" rtlCol="0" anchor="ctr"/>
          <a:lstStyle/>
          <a:p>
            <a:r>
              <a:rPr lang="en-US" sz="2000" b="1" dirty="0">
                <a:solidFill>
                  <a:srgbClr val="006600"/>
                </a:solidFill>
                <a:latin typeface="Century Gothic" panose="020B0502020202020204" pitchFamily="34" charset="0"/>
                <a:ea typeface="Trebuchet MS" pitchFamily="34" charset="-122"/>
                <a:cs typeface="Trebuchet MS" pitchFamily="34" charset="-120"/>
              </a:rPr>
              <a:t>How to Calculate PYP</a:t>
            </a:r>
            <a:endParaRPr lang="en-US" sz="2000" dirty="0">
              <a:solidFill>
                <a:prstClr val="black"/>
              </a:solidFill>
              <a:latin typeface="Century Gothic" panose="020B0502020202020204" pitchFamily="34" charset="0"/>
            </a:endParaRPr>
          </a:p>
        </p:txBody>
      </p:sp>
      <p:graphicFrame>
        <p:nvGraphicFramePr>
          <p:cNvPr id="63" name="Table 0">
            <a:extLst>
              <a:ext uri="{FF2B5EF4-FFF2-40B4-BE49-F238E27FC236}">
                <a16:creationId xmlns:a16="http://schemas.microsoft.com/office/drawing/2014/main" id="{D74E7D4A-432A-D7BE-CF42-FA0802543C53}"/>
              </a:ext>
            </a:extLst>
          </p:cNvPr>
          <p:cNvGraphicFramePr>
            <a:graphicFrameLocks noGrp="1"/>
          </p:cNvGraphicFramePr>
          <p:nvPr>
            <p:extLst>
              <p:ext uri="{D42A27DB-BD31-4B8C-83A1-F6EECF244321}">
                <p14:modId xmlns:p14="http://schemas.microsoft.com/office/powerpoint/2010/main" val="1046513948"/>
              </p:ext>
            </p:extLst>
          </p:nvPr>
        </p:nvGraphicFramePr>
        <p:xfrm>
          <a:off x="6568839" y="2145315"/>
          <a:ext cx="4434441" cy="1489817"/>
        </p:xfrm>
        <a:graphic>
          <a:graphicData uri="http://schemas.openxmlformats.org/drawingml/2006/table">
            <a:tbl>
              <a:tblPr/>
              <a:tblGrid>
                <a:gridCol w="1612524">
                  <a:extLst>
                    <a:ext uri="{9D8B030D-6E8A-4147-A177-3AD203B41FA5}">
                      <a16:colId xmlns:a16="http://schemas.microsoft.com/office/drawing/2014/main" val="20000"/>
                    </a:ext>
                  </a:extLst>
                </a:gridCol>
                <a:gridCol w="1209393">
                  <a:extLst>
                    <a:ext uri="{9D8B030D-6E8A-4147-A177-3AD203B41FA5}">
                      <a16:colId xmlns:a16="http://schemas.microsoft.com/office/drawing/2014/main" val="20001"/>
                    </a:ext>
                  </a:extLst>
                </a:gridCol>
                <a:gridCol w="1612524">
                  <a:extLst>
                    <a:ext uri="{9D8B030D-6E8A-4147-A177-3AD203B41FA5}">
                      <a16:colId xmlns:a16="http://schemas.microsoft.com/office/drawing/2014/main" val="20002"/>
                    </a:ext>
                  </a:extLst>
                </a:gridCol>
              </a:tblGrid>
              <a:tr h="26683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FFFFFF"/>
                          </a:solidFill>
                          <a:latin typeface="Calibri" pitchFamily="34" charset="0"/>
                          <a:ea typeface="Calibri" pitchFamily="34" charset="-122"/>
                          <a:cs typeface="Calibri" pitchFamily="34" charset="-120"/>
                        </a:rPr>
                        <a:t>Product</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FFFFFF"/>
                          </a:solidFill>
                          <a:latin typeface="Calibri" pitchFamily="34" charset="0"/>
                          <a:ea typeface="Calibri" pitchFamily="34" charset="-122"/>
                          <a:cs typeface="Calibri" pitchFamily="34" charset="-120"/>
                        </a:rPr>
                        <a:t>1 Unit =</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FFFFFF"/>
                          </a:solidFill>
                          <a:latin typeface="Calibri" pitchFamily="34" charset="0"/>
                          <a:ea typeface="Calibri" pitchFamily="34" charset="-122"/>
                          <a:cs typeface="Calibri" pitchFamily="34" charset="-120"/>
                        </a:rPr>
                        <a:t>PYP per Unit</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val="10000"/>
                  </a:ext>
                </a:extLst>
              </a:tr>
              <a:tr h="24459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Oral PrEP (1 bottle)</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 month</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1/12 = 0.083</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24459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Dapivirine Ring (1 ring)</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 month</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1/12 = 0.083</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extLst>
                  <a:ext uri="{0D108BD9-81ED-4DB2-BD59-A6C34878D82A}">
                    <a16:rowId xmlns:a16="http://schemas.microsoft.com/office/drawing/2014/main" val="10002"/>
                  </a:ext>
                </a:extLst>
              </a:tr>
              <a:tr h="24459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DPP (1 bottle)</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 month</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1/12 = 0.083</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4459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CAB-LA (1 injection)</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2 months</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dirty="0">
                          <a:solidFill>
                            <a:srgbClr val="333333"/>
                          </a:solidFill>
                          <a:latin typeface="Calibri" pitchFamily="34" charset="0"/>
                          <a:ea typeface="Calibri" pitchFamily="34" charset="-122"/>
                          <a:cs typeface="Calibri" pitchFamily="34" charset="-120"/>
                        </a:rPr>
                        <a:t>2/12 = 0.167</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extLst>
                  <a:ext uri="{0D108BD9-81ED-4DB2-BD59-A6C34878D82A}">
                    <a16:rowId xmlns:a16="http://schemas.microsoft.com/office/drawing/2014/main" val="10004"/>
                  </a:ext>
                </a:extLst>
              </a:tr>
              <a:tr h="24459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333333"/>
                          </a:solidFill>
                          <a:latin typeface="Calibri" pitchFamily="34" charset="0"/>
                          <a:ea typeface="Calibri" pitchFamily="34" charset="-122"/>
                          <a:cs typeface="Calibri" pitchFamily="34" charset="-120"/>
                        </a:rPr>
                        <a:t>Lenacapavir (1 injection)</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8E1"/>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333333"/>
                          </a:solidFill>
                          <a:latin typeface="Calibri" pitchFamily="34" charset="0"/>
                          <a:ea typeface="Calibri" pitchFamily="34" charset="-122"/>
                          <a:cs typeface="Calibri" pitchFamily="34" charset="-120"/>
                        </a:rPr>
                        <a:t>6 months</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8E1"/>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900" b="1" dirty="0">
                          <a:solidFill>
                            <a:srgbClr val="333333"/>
                          </a:solidFill>
                          <a:latin typeface="Calibri" pitchFamily="34" charset="0"/>
                          <a:ea typeface="Calibri" pitchFamily="34" charset="-122"/>
                          <a:cs typeface="Calibri" pitchFamily="34" charset="-120"/>
                        </a:rPr>
                        <a:t>6/12 = 0.500</a:t>
                      </a:r>
                      <a:endParaRPr lang="en-US" sz="9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8E1"/>
                    </a:solidFill>
                  </a:tcPr>
                </a:tc>
                <a:extLst>
                  <a:ext uri="{0D108BD9-81ED-4DB2-BD59-A6C34878D82A}">
                    <a16:rowId xmlns:a16="http://schemas.microsoft.com/office/drawing/2014/main" val="10005"/>
                  </a:ext>
                </a:extLst>
              </a:tr>
            </a:tbl>
          </a:graphicData>
        </a:graphic>
      </p:graphicFrame>
      <p:sp>
        <p:nvSpPr>
          <p:cNvPr id="64" name="Shape 13">
            <a:extLst>
              <a:ext uri="{FF2B5EF4-FFF2-40B4-BE49-F238E27FC236}">
                <a16:creationId xmlns:a16="http://schemas.microsoft.com/office/drawing/2014/main" id="{B5A2A7FE-37EB-24C5-B078-6861FEB93193}"/>
              </a:ext>
            </a:extLst>
          </p:cNvPr>
          <p:cNvSpPr/>
          <p:nvPr/>
        </p:nvSpPr>
        <p:spPr>
          <a:xfrm>
            <a:off x="6782937" y="3754004"/>
            <a:ext cx="4037463" cy="316036"/>
          </a:xfrm>
          <a:prstGeom prst="rect">
            <a:avLst/>
          </a:prstGeom>
          <a:solidFill>
            <a:srgbClr val="006600"/>
          </a:solidFill>
          <a:ln/>
        </p:spPr>
        <p:txBody>
          <a:bodyPr/>
          <a:lstStyle/>
          <a:p>
            <a:endParaRPr lang="en-ZM" sz="2800">
              <a:solidFill>
                <a:prstClr val="black"/>
              </a:solidFill>
              <a:latin typeface="Century Gothic" panose="020B0502020202020204" pitchFamily="34" charset="0"/>
            </a:endParaRPr>
          </a:p>
        </p:txBody>
      </p:sp>
      <p:sp>
        <p:nvSpPr>
          <p:cNvPr id="65" name="Text 14">
            <a:extLst>
              <a:ext uri="{FF2B5EF4-FFF2-40B4-BE49-F238E27FC236}">
                <a16:creationId xmlns:a16="http://schemas.microsoft.com/office/drawing/2014/main" id="{C7D75889-AA11-A9DA-0613-1BD5210F3DFB}"/>
              </a:ext>
            </a:extLst>
          </p:cNvPr>
          <p:cNvSpPr/>
          <p:nvPr/>
        </p:nvSpPr>
        <p:spPr>
          <a:xfrm>
            <a:off x="6568839" y="3754004"/>
            <a:ext cx="4416153" cy="316036"/>
          </a:xfrm>
          <a:prstGeom prst="rect">
            <a:avLst/>
          </a:prstGeom>
          <a:noFill/>
          <a:ln/>
        </p:spPr>
        <p:txBody>
          <a:bodyPr wrap="square" lIns="0" tIns="0" rIns="0" bIns="0" rtlCol="0" anchor="ctr"/>
          <a:lstStyle/>
          <a:p>
            <a:pPr algn="ctr"/>
            <a:r>
              <a:rPr lang="en-US" sz="1200" b="1" dirty="0">
                <a:solidFill>
                  <a:srgbClr val="FFFFFF"/>
                </a:solidFill>
                <a:latin typeface="Century Gothic" panose="020B0502020202020204" pitchFamily="34" charset="0"/>
                <a:ea typeface="Calibri" pitchFamily="34" charset="-122"/>
                <a:cs typeface="Calibri" pitchFamily="34" charset="-120"/>
              </a:rPr>
              <a:t>Total PYP  =  Sum of all (product units × months) ÷ 12</a:t>
            </a:r>
            <a:endParaRPr lang="en-US" sz="1200" dirty="0">
              <a:solidFill>
                <a:prstClr val="black"/>
              </a:solidFill>
              <a:latin typeface="Century Gothic" panose="020B0502020202020204" pitchFamily="34" charset="0"/>
            </a:endParaRPr>
          </a:p>
        </p:txBody>
      </p:sp>
      <p:sp>
        <p:nvSpPr>
          <p:cNvPr id="66" name="Shape 15">
            <a:extLst>
              <a:ext uri="{FF2B5EF4-FFF2-40B4-BE49-F238E27FC236}">
                <a16:creationId xmlns:a16="http://schemas.microsoft.com/office/drawing/2014/main" id="{1710E7E5-3D80-4786-E229-83D414BF4C12}"/>
              </a:ext>
            </a:extLst>
          </p:cNvPr>
          <p:cNvSpPr/>
          <p:nvPr/>
        </p:nvSpPr>
        <p:spPr>
          <a:xfrm>
            <a:off x="6252963" y="4293476"/>
            <a:ext cx="4841757" cy="2011836"/>
          </a:xfrm>
          <a:prstGeom prst="rect">
            <a:avLst/>
          </a:prstGeom>
          <a:solidFill>
            <a:srgbClr val="FAFAFA"/>
          </a:solidFill>
          <a:ln w="12700">
            <a:solidFill>
              <a:srgbClr val="888888"/>
            </a:solidFill>
            <a:prstDash val="solid"/>
          </a:ln>
        </p:spPr>
        <p:txBody>
          <a:bodyPr/>
          <a:lstStyle/>
          <a:p>
            <a:endParaRPr lang="en-ZM" sz="2800">
              <a:solidFill>
                <a:prstClr val="black"/>
              </a:solidFill>
              <a:latin typeface="Century Gothic" panose="020B0502020202020204" pitchFamily="34" charset="0"/>
            </a:endParaRPr>
          </a:p>
        </p:txBody>
      </p:sp>
      <p:sp>
        <p:nvSpPr>
          <p:cNvPr id="67" name="Text 16">
            <a:extLst>
              <a:ext uri="{FF2B5EF4-FFF2-40B4-BE49-F238E27FC236}">
                <a16:creationId xmlns:a16="http://schemas.microsoft.com/office/drawing/2014/main" id="{8F0286D4-AA25-8084-3F2D-C9CE36F791AF}"/>
              </a:ext>
            </a:extLst>
          </p:cNvPr>
          <p:cNvSpPr/>
          <p:nvPr/>
        </p:nvSpPr>
        <p:spPr>
          <a:xfrm>
            <a:off x="7034784" y="4390324"/>
            <a:ext cx="3672840" cy="327754"/>
          </a:xfrm>
          <a:prstGeom prst="rect">
            <a:avLst/>
          </a:prstGeom>
          <a:noFill/>
          <a:ln/>
        </p:spPr>
        <p:txBody>
          <a:bodyPr wrap="square" lIns="0" tIns="0" rIns="0" bIns="0" rtlCol="0" anchor="ctr"/>
          <a:lstStyle/>
          <a:p>
            <a:r>
              <a:rPr lang="en-US" sz="1600" b="1" dirty="0">
                <a:solidFill>
                  <a:srgbClr val="333333"/>
                </a:solidFill>
                <a:latin typeface="Century Gothic" panose="020B0502020202020204" pitchFamily="34" charset="0"/>
                <a:ea typeface="Trebuchet MS" pitchFamily="34" charset="-122"/>
                <a:cs typeface="Trebuchet MS" pitchFamily="34" charset="-120"/>
              </a:rPr>
              <a:t>Example: </a:t>
            </a:r>
            <a:r>
              <a:rPr lang="en-US" sz="1600" b="1" dirty="0" err="1">
                <a:solidFill>
                  <a:srgbClr val="333333"/>
                </a:solidFill>
                <a:latin typeface="Century Gothic" panose="020B0502020202020204" pitchFamily="34" charset="0"/>
                <a:ea typeface="Trebuchet MS" pitchFamily="34" charset="-122"/>
                <a:cs typeface="Trebuchet MS" pitchFamily="34" charset="-120"/>
              </a:rPr>
              <a:t>Nakonde</a:t>
            </a:r>
            <a:r>
              <a:rPr lang="en-US" sz="1600" b="1" dirty="0">
                <a:solidFill>
                  <a:srgbClr val="333333"/>
                </a:solidFill>
                <a:latin typeface="Century Gothic" panose="020B0502020202020204" pitchFamily="34" charset="0"/>
                <a:ea typeface="Trebuchet MS" pitchFamily="34" charset="-122"/>
                <a:cs typeface="Trebuchet MS" pitchFamily="34" charset="-120"/>
              </a:rPr>
              <a:t> District, Q1 2026</a:t>
            </a:r>
            <a:endParaRPr lang="en-US" sz="1600" dirty="0">
              <a:solidFill>
                <a:prstClr val="black"/>
              </a:solidFill>
              <a:latin typeface="Century Gothic" panose="020B0502020202020204" pitchFamily="34" charset="0"/>
            </a:endParaRPr>
          </a:p>
        </p:txBody>
      </p:sp>
      <p:graphicFrame>
        <p:nvGraphicFramePr>
          <p:cNvPr id="68" name="Table 1">
            <a:extLst>
              <a:ext uri="{FF2B5EF4-FFF2-40B4-BE49-F238E27FC236}">
                <a16:creationId xmlns:a16="http://schemas.microsoft.com/office/drawing/2014/main" id="{07620226-789F-EA16-10CA-0DF7237C813B}"/>
              </a:ext>
            </a:extLst>
          </p:cNvPr>
          <p:cNvGraphicFramePr>
            <a:graphicFrameLocks noGrp="1"/>
          </p:cNvGraphicFramePr>
          <p:nvPr>
            <p:extLst>
              <p:ext uri="{D42A27DB-BD31-4B8C-83A1-F6EECF244321}">
                <p14:modId xmlns:p14="http://schemas.microsoft.com/office/powerpoint/2010/main" val="3436998625"/>
              </p:ext>
            </p:extLst>
          </p:nvPr>
        </p:nvGraphicFramePr>
        <p:xfrm>
          <a:off x="6755657" y="4718078"/>
          <a:ext cx="4023360" cy="932688"/>
        </p:xfrm>
        <a:graphic>
          <a:graphicData uri="http://schemas.openxmlformats.org/drawingml/2006/table">
            <a:tbl>
              <a:tblPr/>
              <a:tblGrid>
                <a:gridCol w="1005840">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097280">
                  <a:extLst>
                    <a:ext uri="{9D8B030D-6E8A-4147-A177-3AD203B41FA5}">
                      <a16:colId xmlns:a16="http://schemas.microsoft.com/office/drawing/2014/main" val="20003"/>
                    </a:ext>
                  </a:extLst>
                </a:gridCol>
              </a:tblGrid>
              <a:tr h="20116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b="1" dirty="0">
                          <a:solidFill>
                            <a:srgbClr val="FFFFFF"/>
                          </a:solidFill>
                          <a:latin typeface="Calibri" pitchFamily="34" charset="0"/>
                          <a:ea typeface="Calibri" pitchFamily="34" charset="-122"/>
                          <a:cs typeface="Calibri" pitchFamily="34" charset="-120"/>
                        </a:rPr>
                        <a:t>Product</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666666"/>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b="1" dirty="0">
                          <a:solidFill>
                            <a:srgbClr val="FFFFFF"/>
                          </a:solidFill>
                          <a:latin typeface="Calibri" pitchFamily="34" charset="0"/>
                          <a:ea typeface="Calibri" pitchFamily="34" charset="-122"/>
                          <a:cs typeface="Calibri" pitchFamily="34" charset="-120"/>
                        </a:rPr>
                        <a:t>Units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666666"/>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b="1" dirty="0">
                          <a:solidFill>
                            <a:srgbClr val="FFFFFF"/>
                          </a:solidFill>
                          <a:latin typeface="Calibri" pitchFamily="34" charset="0"/>
                          <a:ea typeface="Calibri" pitchFamily="34" charset="-122"/>
                          <a:cs typeface="Calibri" pitchFamily="34" charset="-120"/>
                        </a:rPr>
                        <a:t>× Months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666666"/>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b="1" dirty="0">
                          <a:solidFill>
                            <a:srgbClr val="FFFFFF"/>
                          </a:solidFill>
                          <a:latin typeface="Calibri" pitchFamily="34" charset="0"/>
                          <a:ea typeface="Calibri" pitchFamily="34" charset="-122"/>
                          <a:cs typeface="Calibri" pitchFamily="34" charset="-120"/>
                        </a:rPr>
                        <a:t>= Person-Months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666666"/>
                    </a:solidFill>
                  </a:tcPr>
                </a:tc>
                <a:extLst>
                  <a:ext uri="{0D108BD9-81ED-4DB2-BD59-A6C34878D82A}">
                    <a16:rowId xmlns:a16="http://schemas.microsoft.com/office/drawing/2014/main" val="10000"/>
                  </a:ext>
                </a:extLst>
              </a:tr>
              <a:tr h="18288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Oral PrEP</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500 bottles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 1</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500</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18288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Rings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100 rings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 1</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100</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extLst>
                  <a:ext uri="{0D108BD9-81ED-4DB2-BD59-A6C34878D82A}">
                    <a16:rowId xmlns:a16="http://schemas.microsoft.com/office/drawing/2014/main" val="10002"/>
                  </a:ext>
                </a:extLst>
              </a:tr>
              <a:tr h="18288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CAB-LA</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50 injections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 2</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100</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8288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Lenacapavir</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20 injections</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 6</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marL="0" indent="0" algn="ctr">
                        <a:buNone/>
                      </a:pPr>
                      <a:r>
                        <a:rPr lang="en-US" sz="1000" dirty="0">
                          <a:solidFill>
                            <a:srgbClr val="333333"/>
                          </a:solidFill>
                          <a:latin typeface="Calibri" pitchFamily="34" charset="0"/>
                          <a:ea typeface="Calibri" pitchFamily="34" charset="-122"/>
                          <a:cs typeface="Calibri" pitchFamily="34" charset="-120"/>
                        </a:rPr>
                        <a:t>120</a:t>
                      </a:r>
                      <a:endParaRPr lang="en-US" sz="1000" dirty="0">
                        <a:latin typeface="Calibri" charset="0"/>
                        <a:ea typeface="Calibri" charset="0"/>
                        <a:cs typeface="Calibri" charset="0"/>
                      </a:endParaRPr>
                    </a:p>
                  </a:txBody>
                  <a:tcPr marL="38100" marR="3810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2F4F8"/>
                    </a:solidFill>
                  </a:tcPr>
                </a:tc>
                <a:extLst>
                  <a:ext uri="{0D108BD9-81ED-4DB2-BD59-A6C34878D82A}">
                    <a16:rowId xmlns:a16="http://schemas.microsoft.com/office/drawing/2014/main" val="10004"/>
                  </a:ext>
                </a:extLst>
              </a:tr>
            </a:tbl>
          </a:graphicData>
        </a:graphic>
      </p:graphicFrame>
      <p:sp>
        <p:nvSpPr>
          <p:cNvPr id="69" name="Shape 17">
            <a:extLst>
              <a:ext uri="{FF2B5EF4-FFF2-40B4-BE49-F238E27FC236}">
                <a16:creationId xmlns:a16="http://schemas.microsoft.com/office/drawing/2014/main" id="{8622DE50-DE16-D65F-C4E6-809EC7FCA264}"/>
              </a:ext>
            </a:extLst>
          </p:cNvPr>
          <p:cNvSpPr/>
          <p:nvPr/>
        </p:nvSpPr>
        <p:spPr>
          <a:xfrm>
            <a:off x="6417177" y="5774947"/>
            <a:ext cx="4567815" cy="470279"/>
          </a:xfrm>
          <a:prstGeom prst="rect">
            <a:avLst/>
          </a:prstGeom>
          <a:solidFill>
            <a:srgbClr val="B8860B"/>
          </a:solidFill>
          <a:ln/>
        </p:spPr>
        <p:txBody>
          <a:bodyPr/>
          <a:lstStyle/>
          <a:p>
            <a:endParaRPr lang="en-ZM" sz="2800">
              <a:solidFill>
                <a:prstClr val="black"/>
              </a:solidFill>
              <a:latin typeface="Century Gothic" panose="020B0502020202020204" pitchFamily="34" charset="0"/>
            </a:endParaRPr>
          </a:p>
        </p:txBody>
      </p:sp>
      <p:sp>
        <p:nvSpPr>
          <p:cNvPr id="70" name="Text 18">
            <a:extLst>
              <a:ext uri="{FF2B5EF4-FFF2-40B4-BE49-F238E27FC236}">
                <a16:creationId xmlns:a16="http://schemas.microsoft.com/office/drawing/2014/main" id="{42E50467-FC62-D4A6-C358-0B9E24BDC08B}"/>
              </a:ext>
            </a:extLst>
          </p:cNvPr>
          <p:cNvSpPr/>
          <p:nvPr/>
        </p:nvSpPr>
        <p:spPr>
          <a:xfrm>
            <a:off x="6221734" y="5906614"/>
            <a:ext cx="4958700" cy="245770"/>
          </a:xfrm>
          <a:prstGeom prst="rect">
            <a:avLst/>
          </a:prstGeom>
          <a:noFill/>
          <a:ln/>
        </p:spPr>
        <p:txBody>
          <a:bodyPr wrap="square" lIns="0" tIns="0" rIns="0" bIns="0" rtlCol="0" anchor="ctr"/>
          <a:lstStyle/>
          <a:p>
            <a:pPr algn="ctr"/>
            <a:r>
              <a:rPr lang="en-US" sz="1050" dirty="0">
                <a:solidFill>
                  <a:srgbClr val="FFFFFF"/>
                </a:solidFill>
                <a:latin typeface="Century Gothic" panose="020B0502020202020204" pitchFamily="34" charset="0"/>
                <a:ea typeface="Calibri" pitchFamily="34" charset="-122"/>
                <a:cs typeface="Calibri" pitchFamily="34" charset="-120"/>
              </a:rPr>
              <a:t>Total = 820 person-months ÷ 12 = </a:t>
            </a:r>
            <a:r>
              <a:rPr lang="en-US" sz="1200" b="1" dirty="0">
                <a:solidFill>
                  <a:srgbClr val="FFFFFF"/>
                </a:solidFill>
                <a:latin typeface="Century Gothic" panose="020B0502020202020204" pitchFamily="34" charset="0"/>
                <a:ea typeface="Calibri" pitchFamily="34" charset="-122"/>
                <a:cs typeface="Calibri" pitchFamily="34" charset="-120"/>
              </a:rPr>
              <a:t>68.3 Person-Years of Protection</a:t>
            </a:r>
            <a:endParaRPr lang="en-US" sz="1050" dirty="0">
              <a:solidFill>
                <a:prstClr val="black"/>
              </a:solidFill>
              <a:latin typeface="Century Gothic" panose="020B0502020202020204" pitchFamily="34" charset="0"/>
            </a:endParaRPr>
          </a:p>
        </p:txBody>
      </p:sp>
    </p:spTree>
    <p:extLst>
      <p:ext uri="{BB962C8B-B14F-4D97-AF65-F5344CB8AC3E}">
        <p14:creationId xmlns:p14="http://schemas.microsoft.com/office/powerpoint/2010/main" val="3675796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41" descr="Related image"/>
          <p:cNvPicPr preferRelativeResize="0"/>
          <p:nvPr/>
        </p:nvPicPr>
        <p:blipFill rotWithShape="1">
          <a:blip r:embed="rId3">
            <a:alphaModFix/>
          </a:blip>
          <a:srcRect r="13763"/>
          <a:stretch/>
        </p:blipFill>
        <p:spPr>
          <a:xfrm>
            <a:off x="4730738" y="2270669"/>
            <a:ext cx="2951205" cy="3088880"/>
          </a:xfrm>
          <a:custGeom>
            <a:avLst/>
            <a:gdLst/>
            <a:ahLst/>
            <a:cxnLst/>
            <a:rect l="l" t="t" r="r" b="b"/>
            <a:pathLst>
              <a:path w="4838041" h="5063738" extrusionOk="0">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a:extLst>
            <a:ext uri="{FF2B5EF4-FFF2-40B4-BE49-F238E27FC236}">
              <a16:creationId xmlns:a16="http://schemas.microsoft.com/office/drawing/2014/main" id="{88ED9DD0-6805-92BD-81FA-D06E2DA4071A}"/>
            </a:ext>
          </a:extLst>
        </p:cNvPr>
        <p:cNvGrpSpPr/>
        <p:nvPr/>
      </p:nvGrpSpPr>
      <p:grpSpPr>
        <a:xfrm>
          <a:off x="0" y="0"/>
          <a:ext cx="0" cy="0"/>
          <a:chOff x="0" y="0"/>
          <a:chExt cx="0" cy="0"/>
        </a:xfrm>
      </p:grpSpPr>
      <p:sp>
        <p:nvSpPr>
          <p:cNvPr id="127" name="Google Shape;127;p3">
            <a:extLst>
              <a:ext uri="{FF2B5EF4-FFF2-40B4-BE49-F238E27FC236}">
                <a16:creationId xmlns:a16="http://schemas.microsoft.com/office/drawing/2014/main" id="{4EEC6C92-2489-C517-4F60-1FA6CA499E04}"/>
              </a:ext>
            </a:extLst>
          </p:cNvPr>
          <p:cNvSpPr txBox="1">
            <a:spLocks noGrp="1"/>
          </p:cNvSpPr>
          <p:nvPr>
            <p:ph type="title"/>
          </p:nvPr>
        </p:nvSpPr>
        <p:spPr>
          <a:xfrm>
            <a:off x="2315369" y="274637"/>
            <a:ext cx="7561262" cy="1143000"/>
          </a:xfrm>
          <a:prstGeom prst="rect">
            <a:avLst/>
          </a:prstGeom>
          <a:noFill/>
          <a:ln>
            <a:noFill/>
          </a:ln>
        </p:spPr>
        <p:txBody>
          <a:bodyPr spcFirstLastPara="1" wrap="square" lIns="91425" tIns="45700" rIns="91425" bIns="45700" anchor="ctr" anchorCtr="0">
            <a:noAutofit/>
          </a:bodyPr>
          <a:lstStyle/>
          <a:p>
            <a:pPr>
              <a:buClr>
                <a:srgbClr val="007E00"/>
              </a:buClr>
              <a:buSzPts val="3600"/>
            </a:pPr>
            <a:r>
              <a:rPr lang="en-US" sz="4400" dirty="0"/>
              <a:t>Unit 1:  Learning Objectives</a:t>
            </a:r>
            <a:endParaRPr sz="4000" dirty="0"/>
          </a:p>
        </p:txBody>
      </p:sp>
      <p:sp>
        <p:nvSpPr>
          <p:cNvPr id="128" name="Google Shape;128;p3">
            <a:extLst>
              <a:ext uri="{FF2B5EF4-FFF2-40B4-BE49-F238E27FC236}">
                <a16:creationId xmlns:a16="http://schemas.microsoft.com/office/drawing/2014/main" id="{8DC98F38-B76B-AAED-7372-7B2267AEC476}"/>
              </a:ext>
            </a:extLst>
          </p:cNvPr>
          <p:cNvSpPr txBox="1"/>
          <p:nvPr/>
        </p:nvSpPr>
        <p:spPr>
          <a:xfrm>
            <a:off x="2315369" y="1782763"/>
            <a:ext cx="7561262" cy="4800600"/>
          </a:xfrm>
          <a:prstGeom prst="rect">
            <a:avLst/>
          </a:prstGeom>
          <a:noFill/>
          <a:ln>
            <a:noFill/>
          </a:ln>
        </p:spPr>
        <p:txBody>
          <a:bodyPr spcFirstLastPara="1" wrap="square" lIns="91425" tIns="45700" rIns="91425" bIns="45700" anchor="t" anchorCtr="0">
            <a:noAutofit/>
          </a:bodyPr>
          <a:lstStyle/>
          <a:p>
            <a:pPr marL="609600" marR="0" lvl="0" indent="-609600" algn="l" defTabSz="914400" rtl="0" eaLnBrk="1" fontAlgn="auto" latinLnBrk="0" hangingPunct="1">
              <a:lnSpc>
                <a:spcPct val="100000"/>
              </a:lnSpc>
              <a:spcBef>
                <a:spcPts val="0"/>
              </a:spcBef>
              <a:spcAft>
                <a:spcPts val="0"/>
              </a:spcAft>
              <a:buClr>
                <a:srgbClr val="000000"/>
              </a:buClr>
              <a:buSzPts val="2800"/>
              <a:buFont typeface="Century Gothic"/>
              <a:buChar char="•"/>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oogle Shape;351;p22">
            <a:extLst>
              <a:ext uri="{FF2B5EF4-FFF2-40B4-BE49-F238E27FC236}">
                <a16:creationId xmlns:a16="http://schemas.microsoft.com/office/drawing/2014/main" id="{5D69C7E3-E768-4D70-4BD0-8C0877DB727F}"/>
              </a:ext>
            </a:extLst>
          </p:cNvPr>
          <p:cNvSpPr txBox="1"/>
          <p:nvPr/>
        </p:nvSpPr>
        <p:spPr>
          <a:xfrm>
            <a:off x="1121930" y="1435844"/>
            <a:ext cx="10310945" cy="4849334"/>
          </a:xfrm>
          <a:prstGeom prst="rect">
            <a:avLst/>
          </a:prstGeom>
          <a:noFill/>
          <a:ln>
            <a:noFill/>
          </a:ln>
        </p:spPr>
        <p:txBody>
          <a:bodyPr spcFirstLastPara="1" wrap="square" lIns="633975" tIns="446450" rIns="633975" bIns="152450" anchor="t" anchorCtr="0">
            <a:noAutofit/>
          </a:bodyPr>
          <a:lstStyle/>
          <a:p>
            <a:r>
              <a:rPr lang="en-GB" sz="3000" dirty="0">
                <a:solidFill>
                  <a:schemeClr val="bg1"/>
                </a:solidFill>
                <a:highlight>
                  <a:srgbClr val="008000"/>
                </a:highlight>
                <a:latin typeface="Century Gothic" panose="020B0502020202020204" pitchFamily="34" charset="0"/>
              </a:rPr>
              <a:t>By the end of unit 1, participants will be able to:</a:t>
            </a:r>
          </a:p>
          <a:p>
            <a:endParaRPr lang="en-GB" sz="3000" dirty="0">
              <a:latin typeface="Century Gothic" panose="020B0502020202020204" pitchFamily="34" charset="0"/>
            </a:endParaRPr>
          </a:p>
          <a:p>
            <a:pPr marL="514350" indent="-514350">
              <a:buAutoNum type="arabicPeriod"/>
            </a:pPr>
            <a:r>
              <a:rPr lang="en-GB" sz="3000" dirty="0">
                <a:latin typeface="Century Gothic" panose="020B0502020202020204" pitchFamily="34" charset="0"/>
              </a:rPr>
              <a:t>Explain how the PrEP M&amp;E logical framework connects program inputs, activities, and outputs to outcomes and impact</a:t>
            </a:r>
          </a:p>
        </p:txBody>
      </p:sp>
    </p:spTree>
    <p:extLst>
      <p:ext uri="{BB962C8B-B14F-4D97-AF65-F5344CB8AC3E}">
        <p14:creationId xmlns:p14="http://schemas.microsoft.com/office/powerpoint/2010/main" val="167140349"/>
      </p:ext>
    </p:extLst>
  </p:cSld>
  <p:clrMapOvr>
    <a:masterClrMapping/>
  </p:clrMapOvr>
  <p:transition spd="slow">
    <p:spli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A2064-4004-76C5-807B-AD57C8C9AA1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DF68A3D-C57B-A009-B619-876980B79561}"/>
              </a:ext>
            </a:extLst>
          </p:cNvPr>
          <p:cNvSpPr txBox="1"/>
          <p:nvPr/>
        </p:nvSpPr>
        <p:spPr>
          <a:xfrm>
            <a:off x="2033943" y="99573"/>
            <a:ext cx="8640815" cy="1323439"/>
          </a:xfrm>
          <a:prstGeom prst="rect">
            <a:avLst/>
          </a:prstGeom>
          <a:noFill/>
        </p:spPr>
        <p:txBody>
          <a:bodyPr wrap="square">
            <a:spAutoFit/>
          </a:bodyPr>
          <a:lstStyle/>
          <a:p>
            <a:pPr algn="ctr"/>
            <a:r>
              <a:rPr lang="en-US" sz="4000" dirty="0">
                <a:solidFill>
                  <a:srgbClr val="007E00"/>
                </a:solidFill>
                <a:latin typeface="Century Gothic"/>
                <a:sym typeface="Century Gothic"/>
              </a:rPr>
              <a:t>M&amp;E Logical Framework for Zambia PrEP Program </a:t>
            </a:r>
          </a:p>
        </p:txBody>
      </p:sp>
      <p:sp>
        <p:nvSpPr>
          <p:cNvPr id="38" name="Text 1">
            <a:extLst>
              <a:ext uri="{FF2B5EF4-FFF2-40B4-BE49-F238E27FC236}">
                <a16:creationId xmlns:a16="http://schemas.microsoft.com/office/drawing/2014/main" id="{1D575407-9744-DDA4-3483-08EA3FDE650A}"/>
              </a:ext>
            </a:extLst>
          </p:cNvPr>
          <p:cNvSpPr/>
          <p:nvPr/>
        </p:nvSpPr>
        <p:spPr>
          <a:xfrm>
            <a:off x="1816608" y="1648802"/>
            <a:ext cx="8595360" cy="274320"/>
          </a:xfrm>
          <a:prstGeom prst="rect">
            <a:avLst/>
          </a:prstGeom>
          <a:noFill/>
          <a:ln/>
        </p:spPr>
        <p:txBody>
          <a:bodyPr wrap="square" lIns="0" tIns="0" rIns="0" bIns="0" rtlCol="0" anchor="ctr"/>
          <a:lstStyle/>
          <a:p>
            <a:pPr marL="0" indent="0" algn="ctr">
              <a:buNone/>
            </a:pPr>
            <a:r>
              <a:rPr lang="en-US" sz="2800" dirty="0">
                <a:solidFill>
                  <a:srgbClr val="555555"/>
                </a:solidFill>
                <a:latin typeface="Calibri" pitchFamily="34" charset="0"/>
                <a:ea typeface="Calibri" pitchFamily="34" charset="-122"/>
                <a:cs typeface="Calibri" pitchFamily="34" charset="-120"/>
              </a:rPr>
              <a:t>How we track whether our PrEP program is ‘working’</a:t>
            </a:r>
            <a:endParaRPr lang="en-US" sz="2800" dirty="0"/>
          </a:p>
        </p:txBody>
      </p:sp>
      <p:sp>
        <p:nvSpPr>
          <p:cNvPr id="39" name="Text 2">
            <a:extLst>
              <a:ext uri="{FF2B5EF4-FFF2-40B4-BE49-F238E27FC236}">
                <a16:creationId xmlns:a16="http://schemas.microsoft.com/office/drawing/2014/main" id="{D4E6D699-998B-649B-4D90-F4CDC7AA33D7}"/>
              </a:ext>
            </a:extLst>
          </p:cNvPr>
          <p:cNvSpPr/>
          <p:nvPr/>
        </p:nvSpPr>
        <p:spPr>
          <a:xfrm>
            <a:off x="612252" y="2133434"/>
            <a:ext cx="10638844" cy="365760"/>
          </a:xfrm>
          <a:prstGeom prst="rect">
            <a:avLst/>
          </a:prstGeom>
          <a:noFill/>
          <a:ln/>
        </p:spPr>
        <p:txBody>
          <a:bodyPr wrap="square" lIns="0" tIns="0" rIns="0" bIns="0" rtlCol="0" anchor="ctr"/>
          <a:lstStyle/>
          <a:p>
            <a:pPr marL="0" indent="0" algn="ctr">
              <a:buNone/>
            </a:pPr>
            <a:r>
              <a:rPr lang="en-US" i="1" dirty="0">
                <a:solidFill>
                  <a:srgbClr val="444444"/>
                </a:solidFill>
                <a:latin typeface="Calibri" pitchFamily="34" charset="0"/>
                <a:ea typeface="Calibri" pitchFamily="34" charset="-122"/>
                <a:cs typeface="Calibri" pitchFamily="34" charset="-120"/>
              </a:rPr>
              <a:t>This framework shows the journey from what we put in → what we do → what we produce → what changes → the big difference we make. Reading left to right tells the story of how PrEP services lead to reduced HIV infections.</a:t>
            </a:r>
            <a:endParaRPr lang="en-US" dirty="0"/>
          </a:p>
        </p:txBody>
      </p:sp>
      <p:sp>
        <p:nvSpPr>
          <p:cNvPr id="40" name="Shape 3">
            <a:extLst>
              <a:ext uri="{FF2B5EF4-FFF2-40B4-BE49-F238E27FC236}">
                <a16:creationId xmlns:a16="http://schemas.microsoft.com/office/drawing/2014/main" id="{D6F8C662-90CC-BD85-AE92-F8113A593B10}"/>
              </a:ext>
            </a:extLst>
          </p:cNvPr>
          <p:cNvSpPr/>
          <p:nvPr/>
        </p:nvSpPr>
        <p:spPr>
          <a:xfrm>
            <a:off x="776577" y="2746181"/>
            <a:ext cx="1664341" cy="3710278"/>
          </a:xfrm>
          <a:prstGeom prst="rect">
            <a:avLst/>
          </a:prstGeom>
          <a:solidFill>
            <a:srgbClr val="FFFFFF"/>
          </a:solidFill>
          <a:ln w="19050">
            <a:solidFill>
              <a:srgbClr val="444444"/>
            </a:solidFill>
            <a:prstDash val="solid"/>
          </a:ln>
        </p:spPr>
        <p:txBody>
          <a:bodyPr/>
          <a:lstStyle/>
          <a:p>
            <a:endParaRPr lang="en-ZM" sz="2400"/>
          </a:p>
        </p:txBody>
      </p:sp>
      <p:sp>
        <p:nvSpPr>
          <p:cNvPr id="41" name="Text 4">
            <a:extLst>
              <a:ext uri="{FF2B5EF4-FFF2-40B4-BE49-F238E27FC236}">
                <a16:creationId xmlns:a16="http://schemas.microsoft.com/office/drawing/2014/main" id="{2CEF913D-2617-B3EB-5F9E-A63B6085E374}"/>
              </a:ext>
            </a:extLst>
          </p:cNvPr>
          <p:cNvSpPr/>
          <p:nvPr/>
        </p:nvSpPr>
        <p:spPr>
          <a:xfrm>
            <a:off x="913738" y="2825496"/>
            <a:ext cx="1148378" cy="292608"/>
          </a:xfrm>
          <a:prstGeom prst="rect">
            <a:avLst/>
          </a:prstGeom>
          <a:noFill/>
          <a:ln/>
        </p:spPr>
        <p:txBody>
          <a:bodyPr wrap="square" lIns="0" tIns="0" rIns="0" bIns="0" rtlCol="0" anchor="ctr"/>
          <a:lstStyle/>
          <a:p>
            <a:pPr marL="0" indent="0">
              <a:buNone/>
            </a:pPr>
            <a:r>
              <a:rPr lang="en-US" sz="1600" b="1" dirty="0">
                <a:solidFill>
                  <a:srgbClr val="CC0000"/>
                </a:solidFill>
                <a:latin typeface="Trebuchet MS" pitchFamily="34" charset="0"/>
                <a:ea typeface="Trebuchet MS" pitchFamily="34" charset="-122"/>
                <a:cs typeface="Trebuchet MS" pitchFamily="34" charset="-120"/>
              </a:rPr>
              <a:t>INPUT</a:t>
            </a:r>
            <a:endParaRPr lang="en-US" sz="1600" b="1" dirty="0"/>
          </a:p>
        </p:txBody>
      </p:sp>
      <p:sp>
        <p:nvSpPr>
          <p:cNvPr id="42" name="Text 5">
            <a:extLst>
              <a:ext uri="{FF2B5EF4-FFF2-40B4-BE49-F238E27FC236}">
                <a16:creationId xmlns:a16="http://schemas.microsoft.com/office/drawing/2014/main" id="{BBEC5FA5-7E73-5AB8-64B6-83AC16A6AD89}"/>
              </a:ext>
            </a:extLst>
          </p:cNvPr>
          <p:cNvSpPr/>
          <p:nvPr/>
        </p:nvSpPr>
        <p:spPr>
          <a:xfrm>
            <a:off x="913738" y="3118104"/>
            <a:ext cx="1358614" cy="274320"/>
          </a:xfrm>
          <a:prstGeom prst="rect">
            <a:avLst/>
          </a:prstGeom>
          <a:noFill/>
          <a:ln/>
        </p:spPr>
        <p:txBody>
          <a:bodyPr wrap="square" lIns="0" tIns="0" rIns="0" bIns="0" rtlCol="0" anchor="ctr"/>
          <a:lstStyle/>
          <a:p>
            <a:pPr marL="0" indent="0">
              <a:buNone/>
            </a:pPr>
            <a:r>
              <a:rPr lang="en-US" sz="1000" i="1" dirty="0">
                <a:solidFill>
                  <a:srgbClr val="777777"/>
                </a:solidFill>
                <a:latin typeface="Calibri" pitchFamily="34" charset="0"/>
                <a:ea typeface="Calibri" pitchFamily="34" charset="-122"/>
                <a:cs typeface="Calibri" pitchFamily="34" charset="-120"/>
              </a:rPr>
              <a:t>"What do we need to run the program?"</a:t>
            </a:r>
            <a:endParaRPr lang="en-US" sz="1000" dirty="0"/>
          </a:p>
        </p:txBody>
      </p:sp>
      <p:sp>
        <p:nvSpPr>
          <p:cNvPr id="43" name="Text 6">
            <a:extLst>
              <a:ext uri="{FF2B5EF4-FFF2-40B4-BE49-F238E27FC236}">
                <a16:creationId xmlns:a16="http://schemas.microsoft.com/office/drawing/2014/main" id="{8AD9A8E6-F885-1185-2059-6A943BF6F8D2}"/>
              </a:ext>
            </a:extLst>
          </p:cNvPr>
          <p:cNvSpPr/>
          <p:nvPr/>
        </p:nvSpPr>
        <p:spPr>
          <a:xfrm>
            <a:off x="895449" y="3429000"/>
            <a:ext cx="1395099" cy="2752344"/>
          </a:xfrm>
          <a:prstGeom prst="rect">
            <a:avLst/>
          </a:prstGeom>
          <a:noFill/>
          <a:ln/>
        </p:spPr>
        <p:txBody>
          <a:bodyPr wrap="square" lIns="0" tIns="0" rIns="0" bIns="0" rtlCol="0" anchor="t"/>
          <a:lstStyle/>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Human &amp; financial resources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PrEP commodity (pills, injections, rings)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HIV testing kits </a:t>
            </a:r>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Trained health workers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M&amp;E Tools, Registers and reporting systems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Demand Generation &amp; Community Mobilization</a:t>
            </a:r>
            <a:endParaRPr lang="en-US" sz="1050" dirty="0"/>
          </a:p>
        </p:txBody>
      </p:sp>
      <p:sp>
        <p:nvSpPr>
          <p:cNvPr id="44" name="Shape 7">
            <a:extLst>
              <a:ext uri="{FF2B5EF4-FFF2-40B4-BE49-F238E27FC236}">
                <a16:creationId xmlns:a16="http://schemas.microsoft.com/office/drawing/2014/main" id="{C803F8D6-6779-718E-0567-524BB1DABFAE}"/>
              </a:ext>
            </a:extLst>
          </p:cNvPr>
          <p:cNvSpPr/>
          <p:nvPr/>
        </p:nvSpPr>
        <p:spPr>
          <a:xfrm>
            <a:off x="3036803" y="2746181"/>
            <a:ext cx="1664341" cy="3710277"/>
          </a:xfrm>
          <a:prstGeom prst="rect">
            <a:avLst/>
          </a:prstGeom>
          <a:solidFill>
            <a:srgbClr val="FFFFFF"/>
          </a:solidFill>
          <a:ln w="19050">
            <a:solidFill>
              <a:srgbClr val="444444"/>
            </a:solidFill>
            <a:prstDash val="solid"/>
          </a:ln>
        </p:spPr>
        <p:txBody>
          <a:bodyPr/>
          <a:lstStyle/>
          <a:p>
            <a:endParaRPr lang="en-ZM" sz="2400"/>
          </a:p>
        </p:txBody>
      </p:sp>
      <p:sp>
        <p:nvSpPr>
          <p:cNvPr id="45" name="Text 8">
            <a:extLst>
              <a:ext uri="{FF2B5EF4-FFF2-40B4-BE49-F238E27FC236}">
                <a16:creationId xmlns:a16="http://schemas.microsoft.com/office/drawing/2014/main" id="{A68F48F3-7297-DBD3-B085-64FA31A73B57}"/>
              </a:ext>
            </a:extLst>
          </p:cNvPr>
          <p:cNvSpPr/>
          <p:nvPr/>
        </p:nvSpPr>
        <p:spPr>
          <a:xfrm>
            <a:off x="3109956" y="2801046"/>
            <a:ext cx="1335024" cy="292608"/>
          </a:xfrm>
          <a:prstGeom prst="rect">
            <a:avLst/>
          </a:prstGeom>
          <a:noFill/>
          <a:ln/>
        </p:spPr>
        <p:txBody>
          <a:bodyPr wrap="square" lIns="0" tIns="0" rIns="0" bIns="0" rtlCol="0" anchor="ctr"/>
          <a:lstStyle/>
          <a:p>
            <a:pPr marL="0" indent="0">
              <a:buNone/>
            </a:pPr>
            <a:r>
              <a:rPr lang="en-US" sz="1600" b="1" dirty="0">
                <a:solidFill>
                  <a:srgbClr val="1A1A8A"/>
                </a:solidFill>
                <a:latin typeface="Trebuchet MS" pitchFamily="34" charset="0"/>
                <a:ea typeface="Trebuchet MS" pitchFamily="34" charset="-122"/>
                <a:cs typeface="Trebuchet MS" pitchFamily="34" charset="-120"/>
              </a:rPr>
              <a:t>PROCESS</a:t>
            </a:r>
            <a:endParaRPr lang="en-US" sz="1600" dirty="0"/>
          </a:p>
        </p:txBody>
      </p:sp>
      <p:sp>
        <p:nvSpPr>
          <p:cNvPr id="46" name="Text 9">
            <a:extLst>
              <a:ext uri="{FF2B5EF4-FFF2-40B4-BE49-F238E27FC236}">
                <a16:creationId xmlns:a16="http://schemas.microsoft.com/office/drawing/2014/main" id="{AA757C94-9B74-6349-2DD1-9D83B0D6831F}"/>
              </a:ext>
            </a:extLst>
          </p:cNvPr>
          <p:cNvSpPr/>
          <p:nvPr/>
        </p:nvSpPr>
        <p:spPr>
          <a:xfrm>
            <a:off x="3109955" y="3093654"/>
            <a:ext cx="1490945" cy="274320"/>
          </a:xfrm>
          <a:prstGeom prst="rect">
            <a:avLst/>
          </a:prstGeom>
          <a:noFill/>
          <a:ln/>
        </p:spPr>
        <p:txBody>
          <a:bodyPr wrap="square" lIns="0" tIns="0" rIns="0" bIns="0" rtlCol="0" anchor="ctr"/>
          <a:lstStyle/>
          <a:p>
            <a:pPr marL="0" indent="0">
              <a:buNone/>
            </a:pPr>
            <a:r>
              <a:rPr lang="en-US" sz="1000" i="1" dirty="0">
                <a:solidFill>
                  <a:srgbClr val="777777"/>
                </a:solidFill>
                <a:latin typeface="Calibri" pitchFamily="34" charset="0"/>
                <a:ea typeface="Calibri" pitchFamily="34" charset="-122"/>
                <a:cs typeface="Calibri" pitchFamily="34" charset="-120"/>
              </a:rPr>
              <a:t>"What do we do every day? (Activities)"</a:t>
            </a:r>
            <a:endParaRPr lang="en-US" sz="1000" dirty="0"/>
          </a:p>
        </p:txBody>
      </p:sp>
      <p:sp>
        <p:nvSpPr>
          <p:cNvPr id="47" name="Text 10">
            <a:extLst>
              <a:ext uri="{FF2B5EF4-FFF2-40B4-BE49-F238E27FC236}">
                <a16:creationId xmlns:a16="http://schemas.microsoft.com/office/drawing/2014/main" id="{30C05E46-A37D-3F90-3E7B-0815FE9F3323}"/>
              </a:ext>
            </a:extLst>
          </p:cNvPr>
          <p:cNvSpPr/>
          <p:nvPr/>
        </p:nvSpPr>
        <p:spPr>
          <a:xfrm>
            <a:off x="3174495" y="3386262"/>
            <a:ext cx="1404330" cy="2919122"/>
          </a:xfrm>
          <a:prstGeom prst="rect">
            <a:avLst/>
          </a:prstGeom>
          <a:noFill/>
          <a:ln/>
        </p:spPr>
        <p:txBody>
          <a:bodyPr wrap="square" lIns="0" tIns="0" rIns="0" bIns="0" rtlCol="0" anchor="t"/>
          <a:lstStyle/>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Screen &amp; asses for client eligibility</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Initiated eligible clients on preferred PrEP product</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Conduct scheduled follow-up visit</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Test for HIV at each visit</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Monitor for side effects &amp; adverse events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Capture and Report data to DHIS2</a:t>
            </a:r>
            <a:endParaRPr lang="en-US" sz="1050" dirty="0"/>
          </a:p>
        </p:txBody>
      </p:sp>
      <p:sp>
        <p:nvSpPr>
          <p:cNvPr id="48" name="Shape 11">
            <a:extLst>
              <a:ext uri="{FF2B5EF4-FFF2-40B4-BE49-F238E27FC236}">
                <a16:creationId xmlns:a16="http://schemas.microsoft.com/office/drawing/2014/main" id="{F62B0A15-D0D8-2947-E79B-D25E9D8350AA}"/>
              </a:ext>
            </a:extLst>
          </p:cNvPr>
          <p:cNvSpPr/>
          <p:nvPr/>
        </p:nvSpPr>
        <p:spPr>
          <a:xfrm>
            <a:off x="5307164" y="2746180"/>
            <a:ext cx="1664341" cy="3710276"/>
          </a:xfrm>
          <a:prstGeom prst="rect">
            <a:avLst/>
          </a:prstGeom>
          <a:solidFill>
            <a:srgbClr val="FFFFFF"/>
          </a:solidFill>
          <a:ln w="19050">
            <a:solidFill>
              <a:srgbClr val="444444"/>
            </a:solidFill>
            <a:prstDash val="solid"/>
          </a:ln>
        </p:spPr>
        <p:txBody>
          <a:bodyPr/>
          <a:lstStyle/>
          <a:p>
            <a:endParaRPr lang="en-ZM" sz="2400"/>
          </a:p>
        </p:txBody>
      </p:sp>
      <p:sp>
        <p:nvSpPr>
          <p:cNvPr id="49" name="Text 12">
            <a:extLst>
              <a:ext uri="{FF2B5EF4-FFF2-40B4-BE49-F238E27FC236}">
                <a16:creationId xmlns:a16="http://schemas.microsoft.com/office/drawing/2014/main" id="{09258676-3CA9-F86E-3B62-6743E293B709}"/>
              </a:ext>
            </a:extLst>
          </p:cNvPr>
          <p:cNvSpPr/>
          <p:nvPr/>
        </p:nvSpPr>
        <p:spPr>
          <a:xfrm>
            <a:off x="5380317" y="2801044"/>
            <a:ext cx="1335024" cy="292608"/>
          </a:xfrm>
          <a:prstGeom prst="rect">
            <a:avLst/>
          </a:prstGeom>
          <a:noFill/>
          <a:ln/>
        </p:spPr>
        <p:txBody>
          <a:bodyPr wrap="square" lIns="0" tIns="0" rIns="0" bIns="0" rtlCol="0" anchor="ctr"/>
          <a:lstStyle/>
          <a:p>
            <a:pPr marL="0" indent="0">
              <a:buNone/>
            </a:pPr>
            <a:r>
              <a:rPr lang="en-US" sz="1600" b="1" dirty="0">
                <a:solidFill>
                  <a:srgbClr val="CC0000"/>
                </a:solidFill>
                <a:latin typeface="Trebuchet MS" pitchFamily="34" charset="0"/>
                <a:ea typeface="Trebuchet MS" pitchFamily="34" charset="-122"/>
                <a:cs typeface="Trebuchet MS" pitchFamily="34" charset="-120"/>
              </a:rPr>
              <a:t>OUTPUT</a:t>
            </a:r>
            <a:endParaRPr lang="en-US" sz="1600" dirty="0"/>
          </a:p>
        </p:txBody>
      </p:sp>
      <p:sp>
        <p:nvSpPr>
          <p:cNvPr id="50" name="Text 13">
            <a:extLst>
              <a:ext uri="{FF2B5EF4-FFF2-40B4-BE49-F238E27FC236}">
                <a16:creationId xmlns:a16="http://schemas.microsoft.com/office/drawing/2014/main" id="{F0D105C0-94A5-3AD2-9CE5-F0FB064D216D}"/>
              </a:ext>
            </a:extLst>
          </p:cNvPr>
          <p:cNvSpPr/>
          <p:nvPr/>
        </p:nvSpPr>
        <p:spPr>
          <a:xfrm>
            <a:off x="5380317" y="3093652"/>
            <a:ext cx="1335024" cy="274320"/>
          </a:xfrm>
          <a:prstGeom prst="rect">
            <a:avLst/>
          </a:prstGeom>
          <a:noFill/>
          <a:ln/>
        </p:spPr>
        <p:txBody>
          <a:bodyPr wrap="square" lIns="0" tIns="0" rIns="0" bIns="0" rtlCol="0" anchor="ctr"/>
          <a:lstStyle/>
          <a:p>
            <a:pPr marL="0" indent="0">
              <a:buNone/>
            </a:pPr>
            <a:r>
              <a:rPr lang="en-US" sz="1000" i="1" dirty="0">
                <a:solidFill>
                  <a:srgbClr val="777777"/>
                </a:solidFill>
                <a:latin typeface="Calibri" pitchFamily="34" charset="0"/>
                <a:ea typeface="Calibri" pitchFamily="34" charset="-122"/>
                <a:cs typeface="Calibri" pitchFamily="34" charset="-120"/>
              </a:rPr>
              <a:t>"What can we count?"</a:t>
            </a:r>
            <a:endParaRPr lang="en-US" sz="1000" dirty="0"/>
          </a:p>
        </p:txBody>
      </p:sp>
      <p:sp>
        <p:nvSpPr>
          <p:cNvPr id="51" name="Text 14">
            <a:extLst>
              <a:ext uri="{FF2B5EF4-FFF2-40B4-BE49-F238E27FC236}">
                <a16:creationId xmlns:a16="http://schemas.microsoft.com/office/drawing/2014/main" id="{45F39A28-FD90-7F9C-AE23-B17D4DE2D29A}"/>
              </a:ext>
            </a:extLst>
          </p:cNvPr>
          <p:cNvSpPr/>
          <p:nvPr/>
        </p:nvSpPr>
        <p:spPr>
          <a:xfrm>
            <a:off x="5380317" y="3367972"/>
            <a:ext cx="1591188" cy="2937412"/>
          </a:xfrm>
          <a:prstGeom prst="rect">
            <a:avLst/>
          </a:prstGeom>
          <a:noFill/>
          <a:ln/>
        </p:spPr>
        <p:txBody>
          <a:bodyPr wrap="square" lIns="0" tIns="0" rIns="0" bIns="0" rtlCol="0" anchor="t"/>
          <a:lstStyle/>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How many people started PrEP (PrEP Initiations)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How many PrEP visits happened (initiations, continuations, re-initiations)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How many pills, injections, or rings given out (Volume of PrEP)</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Total protection time provided (Person-Years of Protection)</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How many PrEP users tested HIV positive (seroconversions)</a:t>
            </a:r>
            <a:endParaRPr lang="en-US" sz="1050" dirty="0"/>
          </a:p>
        </p:txBody>
      </p:sp>
      <p:sp>
        <p:nvSpPr>
          <p:cNvPr id="52" name="Shape 15">
            <a:extLst>
              <a:ext uri="{FF2B5EF4-FFF2-40B4-BE49-F238E27FC236}">
                <a16:creationId xmlns:a16="http://schemas.microsoft.com/office/drawing/2014/main" id="{4C634D30-06E2-99B6-EED4-AC3276149E6C}"/>
              </a:ext>
            </a:extLst>
          </p:cNvPr>
          <p:cNvSpPr/>
          <p:nvPr/>
        </p:nvSpPr>
        <p:spPr>
          <a:xfrm>
            <a:off x="7577525" y="2746180"/>
            <a:ext cx="1664341" cy="3710276"/>
          </a:xfrm>
          <a:prstGeom prst="rect">
            <a:avLst/>
          </a:prstGeom>
          <a:solidFill>
            <a:srgbClr val="FFFFFF"/>
          </a:solidFill>
          <a:ln w="19050">
            <a:solidFill>
              <a:srgbClr val="444444"/>
            </a:solidFill>
            <a:prstDash val="solid"/>
          </a:ln>
        </p:spPr>
        <p:txBody>
          <a:bodyPr/>
          <a:lstStyle/>
          <a:p>
            <a:endParaRPr lang="en-ZM" sz="2400"/>
          </a:p>
        </p:txBody>
      </p:sp>
      <p:sp>
        <p:nvSpPr>
          <p:cNvPr id="53" name="Text 16">
            <a:extLst>
              <a:ext uri="{FF2B5EF4-FFF2-40B4-BE49-F238E27FC236}">
                <a16:creationId xmlns:a16="http://schemas.microsoft.com/office/drawing/2014/main" id="{484DBC8F-86F8-204D-9D8C-D9A3536819CC}"/>
              </a:ext>
            </a:extLst>
          </p:cNvPr>
          <p:cNvSpPr/>
          <p:nvPr/>
        </p:nvSpPr>
        <p:spPr>
          <a:xfrm>
            <a:off x="7650678" y="2801044"/>
            <a:ext cx="1335024" cy="292608"/>
          </a:xfrm>
          <a:prstGeom prst="rect">
            <a:avLst/>
          </a:prstGeom>
          <a:noFill/>
          <a:ln/>
        </p:spPr>
        <p:txBody>
          <a:bodyPr wrap="square" lIns="0" tIns="0" rIns="0" bIns="0" rtlCol="0" anchor="ctr"/>
          <a:lstStyle/>
          <a:p>
            <a:pPr marL="0" indent="0">
              <a:buNone/>
            </a:pPr>
            <a:r>
              <a:rPr lang="en-US" sz="1600" b="1" dirty="0">
                <a:solidFill>
                  <a:srgbClr val="006600"/>
                </a:solidFill>
                <a:latin typeface="Trebuchet MS" pitchFamily="34" charset="0"/>
                <a:ea typeface="Trebuchet MS" pitchFamily="34" charset="-122"/>
                <a:cs typeface="Trebuchet MS" pitchFamily="34" charset="-120"/>
              </a:rPr>
              <a:t>OUTCOME</a:t>
            </a:r>
            <a:endParaRPr lang="en-US" sz="1600" dirty="0"/>
          </a:p>
        </p:txBody>
      </p:sp>
      <p:sp>
        <p:nvSpPr>
          <p:cNvPr id="54" name="Text 17">
            <a:extLst>
              <a:ext uri="{FF2B5EF4-FFF2-40B4-BE49-F238E27FC236}">
                <a16:creationId xmlns:a16="http://schemas.microsoft.com/office/drawing/2014/main" id="{013A800B-40FC-9F99-557F-1D26AAE1FCBD}"/>
              </a:ext>
            </a:extLst>
          </p:cNvPr>
          <p:cNvSpPr/>
          <p:nvPr/>
        </p:nvSpPr>
        <p:spPr>
          <a:xfrm>
            <a:off x="7650677" y="3093652"/>
            <a:ext cx="1469975" cy="274320"/>
          </a:xfrm>
          <a:prstGeom prst="rect">
            <a:avLst/>
          </a:prstGeom>
          <a:noFill/>
          <a:ln/>
        </p:spPr>
        <p:txBody>
          <a:bodyPr wrap="square" lIns="0" tIns="0" rIns="0" bIns="0" rtlCol="0" anchor="ctr"/>
          <a:lstStyle/>
          <a:p>
            <a:pPr marL="0" indent="0">
              <a:buNone/>
            </a:pPr>
            <a:r>
              <a:rPr lang="en-US" sz="1000" i="1" dirty="0">
                <a:solidFill>
                  <a:srgbClr val="777777"/>
                </a:solidFill>
                <a:latin typeface="Calibri" pitchFamily="34" charset="0"/>
                <a:ea typeface="Calibri" pitchFamily="34" charset="-122"/>
                <a:cs typeface="Calibri" pitchFamily="34" charset="-120"/>
              </a:rPr>
              <a:t>"What is changing because of our work?"</a:t>
            </a:r>
            <a:endParaRPr lang="en-US" sz="1000" dirty="0"/>
          </a:p>
        </p:txBody>
      </p:sp>
      <p:sp>
        <p:nvSpPr>
          <p:cNvPr id="55" name="Text 18">
            <a:extLst>
              <a:ext uri="{FF2B5EF4-FFF2-40B4-BE49-F238E27FC236}">
                <a16:creationId xmlns:a16="http://schemas.microsoft.com/office/drawing/2014/main" id="{12ECF72C-F82A-6984-F642-3B708EB1A16A}"/>
              </a:ext>
            </a:extLst>
          </p:cNvPr>
          <p:cNvSpPr/>
          <p:nvPr/>
        </p:nvSpPr>
        <p:spPr>
          <a:xfrm>
            <a:off x="7760670" y="3362764"/>
            <a:ext cx="1371600" cy="2942620"/>
          </a:xfrm>
          <a:prstGeom prst="rect">
            <a:avLst/>
          </a:prstGeom>
          <a:noFill/>
          <a:ln/>
        </p:spPr>
        <p:txBody>
          <a:bodyPr wrap="square" lIns="0" tIns="0" rIns="0" bIns="0" rtlCol="0" anchor="t"/>
          <a:lstStyle/>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Increased PrEP coverage amongst priority populations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Improved PrEP use during periods of HIV risk</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Timely Re-initiation when risk returns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Effective product switching based on client preference</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High client satisfaction and acceptability</a:t>
            </a:r>
            <a:endParaRPr lang="en-US" sz="1050" dirty="0"/>
          </a:p>
        </p:txBody>
      </p:sp>
      <p:sp>
        <p:nvSpPr>
          <p:cNvPr id="56" name="Shape 19">
            <a:extLst>
              <a:ext uri="{FF2B5EF4-FFF2-40B4-BE49-F238E27FC236}">
                <a16:creationId xmlns:a16="http://schemas.microsoft.com/office/drawing/2014/main" id="{46310B5E-0F26-9603-D7BD-01BB11582EF7}"/>
              </a:ext>
            </a:extLst>
          </p:cNvPr>
          <p:cNvSpPr/>
          <p:nvPr/>
        </p:nvSpPr>
        <p:spPr>
          <a:xfrm>
            <a:off x="9934093" y="2748167"/>
            <a:ext cx="1664341" cy="3708289"/>
          </a:xfrm>
          <a:prstGeom prst="rect">
            <a:avLst/>
          </a:prstGeom>
          <a:solidFill>
            <a:srgbClr val="FFFFFF"/>
          </a:solidFill>
          <a:ln w="19050">
            <a:solidFill>
              <a:srgbClr val="444444"/>
            </a:solidFill>
            <a:prstDash val="solid"/>
          </a:ln>
        </p:spPr>
        <p:txBody>
          <a:bodyPr/>
          <a:lstStyle/>
          <a:p>
            <a:endParaRPr lang="en-ZM" sz="2400"/>
          </a:p>
        </p:txBody>
      </p:sp>
      <p:sp>
        <p:nvSpPr>
          <p:cNvPr id="57" name="Text 20">
            <a:extLst>
              <a:ext uri="{FF2B5EF4-FFF2-40B4-BE49-F238E27FC236}">
                <a16:creationId xmlns:a16="http://schemas.microsoft.com/office/drawing/2014/main" id="{3DBE990F-B009-A21B-4A4B-BBF8ECD21FCA}"/>
              </a:ext>
            </a:extLst>
          </p:cNvPr>
          <p:cNvSpPr/>
          <p:nvPr/>
        </p:nvSpPr>
        <p:spPr>
          <a:xfrm>
            <a:off x="10007246" y="2763873"/>
            <a:ext cx="1335024" cy="292608"/>
          </a:xfrm>
          <a:prstGeom prst="rect">
            <a:avLst/>
          </a:prstGeom>
          <a:noFill/>
          <a:ln/>
        </p:spPr>
        <p:txBody>
          <a:bodyPr wrap="square" lIns="0" tIns="0" rIns="0" bIns="0" rtlCol="0" anchor="ctr"/>
          <a:lstStyle/>
          <a:p>
            <a:pPr marL="0" indent="0">
              <a:buNone/>
            </a:pPr>
            <a:r>
              <a:rPr lang="en-US" sz="1600" b="1" dirty="0">
                <a:solidFill>
                  <a:srgbClr val="CC0000"/>
                </a:solidFill>
                <a:latin typeface="Trebuchet MS" pitchFamily="34" charset="0"/>
                <a:ea typeface="Trebuchet MS" pitchFamily="34" charset="-122"/>
                <a:cs typeface="Trebuchet MS" pitchFamily="34" charset="-120"/>
              </a:rPr>
              <a:t>IMPACT</a:t>
            </a:r>
            <a:endParaRPr lang="en-US" sz="1600" dirty="0"/>
          </a:p>
        </p:txBody>
      </p:sp>
      <p:sp>
        <p:nvSpPr>
          <p:cNvPr id="58" name="Text 21">
            <a:extLst>
              <a:ext uri="{FF2B5EF4-FFF2-40B4-BE49-F238E27FC236}">
                <a16:creationId xmlns:a16="http://schemas.microsoft.com/office/drawing/2014/main" id="{41AD7720-E67C-68EC-2787-FB4E47F17BAD}"/>
              </a:ext>
            </a:extLst>
          </p:cNvPr>
          <p:cNvSpPr/>
          <p:nvPr/>
        </p:nvSpPr>
        <p:spPr>
          <a:xfrm>
            <a:off x="10007246" y="3056481"/>
            <a:ext cx="1543887" cy="274320"/>
          </a:xfrm>
          <a:prstGeom prst="rect">
            <a:avLst/>
          </a:prstGeom>
          <a:noFill/>
          <a:ln/>
        </p:spPr>
        <p:txBody>
          <a:bodyPr wrap="square" lIns="0" tIns="0" rIns="0" bIns="0" rtlCol="0" anchor="ctr"/>
          <a:lstStyle/>
          <a:p>
            <a:pPr marL="0" indent="0">
              <a:buNone/>
            </a:pPr>
            <a:r>
              <a:rPr lang="en-US" sz="1000" i="1" dirty="0">
                <a:solidFill>
                  <a:srgbClr val="777777"/>
                </a:solidFill>
                <a:latin typeface="Calibri" pitchFamily="34" charset="0"/>
                <a:ea typeface="Calibri" pitchFamily="34" charset="-122"/>
                <a:cs typeface="Calibri" pitchFamily="34" charset="-120"/>
              </a:rPr>
              <a:t>"What big difference are we making?"</a:t>
            </a:r>
            <a:endParaRPr lang="en-US" sz="1000" dirty="0"/>
          </a:p>
        </p:txBody>
      </p:sp>
      <p:sp>
        <p:nvSpPr>
          <p:cNvPr id="59" name="Text 22">
            <a:extLst>
              <a:ext uri="{FF2B5EF4-FFF2-40B4-BE49-F238E27FC236}">
                <a16:creationId xmlns:a16="http://schemas.microsoft.com/office/drawing/2014/main" id="{7F53E34E-0878-A60C-B24B-443C32590E66}"/>
              </a:ext>
            </a:extLst>
          </p:cNvPr>
          <p:cNvSpPr/>
          <p:nvPr/>
        </p:nvSpPr>
        <p:spPr>
          <a:xfrm>
            <a:off x="10156208" y="3371205"/>
            <a:ext cx="1259214" cy="2752344"/>
          </a:xfrm>
          <a:prstGeom prst="rect">
            <a:avLst/>
          </a:prstGeom>
          <a:noFill/>
          <a:ln/>
        </p:spPr>
        <p:txBody>
          <a:bodyPr wrap="square" lIns="0" tIns="0" rIns="0" bIns="0" rtlCol="0" anchor="t"/>
          <a:lstStyle/>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Reduced HIV incidence</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HIV infections averted</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Contribution to Zambia HIV epidemic control targets</a:t>
            </a:r>
            <a:endParaRPr lang="en-US" sz="1050" dirty="0"/>
          </a:p>
          <a:p>
            <a:pPr marL="342900" indent="-342900">
              <a:spcAft>
                <a:spcPts val="400"/>
              </a:spcAft>
              <a:buSzPct val="100000"/>
              <a:buChar char="•"/>
            </a:pPr>
            <a:r>
              <a:rPr lang="en-US" sz="1050" dirty="0">
                <a:solidFill>
                  <a:srgbClr val="1A1A1A"/>
                </a:solidFill>
                <a:latin typeface="Calibri" pitchFamily="34" charset="0"/>
                <a:ea typeface="Calibri" pitchFamily="34" charset="-122"/>
                <a:cs typeface="Calibri" pitchFamily="34" charset="-120"/>
              </a:rPr>
              <a:t>Cost effective use of HIV prevention  resources</a:t>
            </a:r>
            <a:endParaRPr lang="en-US" sz="1050" dirty="0"/>
          </a:p>
        </p:txBody>
      </p:sp>
      <p:sp>
        <p:nvSpPr>
          <p:cNvPr id="66" name="Shape 29">
            <a:extLst>
              <a:ext uri="{FF2B5EF4-FFF2-40B4-BE49-F238E27FC236}">
                <a16:creationId xmlns:a16="http://schemas.microsoft.com/office/drawing/2014/main" id="{F1922190-4CEC-16BF-B79D-8B1464ABB73A}"/>
              </a:ext>
            </a:extLst>
          </p:cNvPr>
          <p:cNvSpPr/>
          <p:nvPr/>
        </p:nvSpPr>
        <p:spPr>
          <a:xfrm>
            <a:off x="9417393" y="4442693"/>
            <a:ext cx="146304" cy="109728"/>
          </a:xfrm>
          <a:prstGeom prst="rect">
            <a:avLst/>
          </a:prstGeom>
          <a:solidFill>
            <a:srgbClr val="333333"/>
          </a:solidFill>
          <a:ln/>
        </p:spPr>
        <p:txBody>
          <a:bodyPr/>
          <a:lstStyle/>
          <a:p>
            <a:endParaRPr lang="en-ZM"/>
          </a:p>
        </p:txBody>
      </p:sp>
      <p:sp>
        <p:nvSpPr>
          <p:cNvPr id="67" name="Shape 30">
            <a:extLst>
              <a:ext uri="{FF2B5EF4-FFF2-40B4-BE49-F238E27FC236}">
                <a16:creationId xmlns:a16="http://schemas.microsoft.com/office/drawing/2014/main" id="{A50E4A8F-F14E-7833-6D14-C2BCC723837E}"/>
              </a:ext>
            </a:extLst>
          </p:cNvPr>
          <p:cNvSpPr/>
          <p:nvPr/>
        </p:nvSpPr>
        <p:spPr>
          <a:xfrm>
            <a:off x="9563697" y="4387829"/>
            <a:ext cx="219456" cy="219456"/>
          </a:xfrm>
          <a:prstGeom prst="rightArrow">
            <a:avLst/>
          </a:prstGeom>
          <a:solidFill>
            <a:srgbClr val="333333"/>
          </a:solidFill>
          <a:ln/>
        </p:spPr>
        <p:txBody>
          <a:bodyPr/>
          <a:lstStyle/>
          <a:p>
            <a:endParaRPr lang="en-ZM"/>
          </a:p>
        </p:txBody>
      </p:sp>
      <p:sp>
        <p:nvSpPr>
          <p:cNvPr id="69" name="Shape 29">
            <a:extLst>
              <a:ext uri="{FF2B5EF4-FFF2-40B4-BE49-F238E27FC236}">
                <a16:creationId xmlns:a16="http://schemas.microsoft.com/office/drawing/2014/main" id="{B5C3A929-1DDB-87B3-5EDF-AAF1B33D5A0C}"/>
              </a:ext>
            </a:extLst>
          </p:cNvPr>
          <p:cNvSpPr/>
          <p:nvPr/>
        </p:nvSpPr>
        <p:spPr>
          <a:xfrm>
            <a:off x="2546277" y="4442693"/>
            <a:ext cx="146304" cy="109728"/>
          </a:xfrm>
          <a:prstGeom prst="rect">
            <a:avLst/>
          </a:prstGeom>
          <a:solidFill>
            <a:srgbClr val="333333"/>
          </a:solidFill>
          <a:ln/>
        </p:spPr>
        <p:txBody>
          <a:bodyPr/>
          <a:lstStyle/>
          <a:p>
            <a:endParaRPr lang="en-ZM"/>
          </a:p>
        </p:txBody>
      </p:sp>
      <p:sp>
        <p:nvSpPr>
          <p:cNvPr id="70" name="Shape 30">
            <a:extLst>
              <a:ext uri="{FF2B5EF4-FFF2-40B4-BE49-F238E27FC236}">
                <a16:creationId xmlns:a16="http://schemas.microsoft.com/office/drawing/2014/main" id="{723DC171-371D-1891-5F14-F4834AF77BE7}"/>
              </a:ext>
            </a:extLst>
          </p:cNvPr>
          <p:cNvSpPr/>
          <p:nvPr/>
        </p:nvSpPr>
        <p:spPr>
          <a:xfrm>
            <a:off x="2692581" y="4387829"/>
            <a:ext cx="219456" cy="219456"/>
          </a:xfrm>
          <a:prstGeom prst="rightArrow">
            <a:avLst/>
          </a:prstGeom>
          <a:solidFill>
            <a:srgbClr val="333333"/>
          </a:solidFill>
          <a:ln/>
        </p:spPr>
        <p:txBody>
          <a:bodyPr/>
          <a:lstStyle/>
          <a:p>
            <a:endParaRPr lang="en-ZM"/>
          </a:p>
        </p:txBody>
      </p:sp>
      <p:sp>
        <p:nvSpPr>
          <p:cNvPr id="71" name="Shape 29">
            <a:extLst>
              <a:ext uri="{FF2B5EF4-FFF2-40B4-BE49-F238E27FC236}">
                <a16:creationId xmlns:a16="http://schemas.microsoft.com/office/drawing/2014/main" id="{7056DE5D-EFA1-C281-EC56-5D34DEC9AD35}"/>
              </a:ext>
            </a:extLst>
          </p:cNvPr>
          <p:cNvSpPr/>
          <p:nvPr/>
        </p:nvSpPr>
        <p:spPr>
          <a:xfrm>
            <a:off x="7093223" y="4442693"/>
            <a:ext cx="146304" cy="109728"/>
          </a:xfrm>
          <a:prstGeom prst="rect">
            <a:avLst/>
          </a:prstGeom>
          <a:solidFill>
            <a:srgbClr val="333333"/>
          </a:solidFill>
          <a:ln/>
        </p:spPr>
        <p:txBody>
          <a:bodyPr/>
          <a:lstStyle/>
          <a:p>
            <a:endParaRPr lang="en-ZM"/>
          </a:p>
        </p:txBody>
      </p:sp>
      <p:sp>
        <p:nvSpPr>
          <p:cNvPr id="72" name="Shape 30">
            <a:extLst>
              <a:ext uri="{FF2B5EF4-FFF2-40B4-BE49-F238E27FC236}">
                <a16:creationId xmlns:a16="http://schemas.microsoft.com/office/drawing/2014/main" id="{E95DA1AE-25EF-955C-142C-511C2A49E441}"/>
              </a:ext>
            </a:extLst>
          </p:cNvPr>
          <p:cNvSpPr/>
          <p:nvPr/>
        </p:nvSpPr>
        <p:spPr>
          <a:xfrm>
            <a:off x="7239527" y="4387829"/>
            <a:ext cx="219456" cy="219456"/>
          </a:xfrm>
          <a:prstGeom prst="rightArrow">
            <a:avLst/>
          </a:prstGeom>
          <a:solidFill>
            <a:srgbClr val="333333"/>
          </a:solidFill>
          <a:ln/>
        </p:spPr>
        <p:txBody>
          <a:bodyPr/>
          <a:lstStyle/>
          <a:p>
            <a:endParaRPr lang="en-ZM"/>
          </a:p>
        </p:txBody>
      </p:sp>
      <p:sp>
        <p:nvSpPr>
          <p:cNvPr id="73" name="Shape 29">
            <a:extLst>
              <a:ext uri="{FF2B5EF4-FFF2-40B4-BE49-F238E27FC236}">
                <a16:creationId xmlns:a16="http://schemas.microsoft.com/office/drawing/2014/main" id="{74CE7607-4FA1-F6E6-8413-B89580DC76FD}"/>
              </a:ext>
            </a:extLst>
          </p:cNvPr>
          <p:cNvSpPr/>
          <p:nvPr/>
        </p:nvSpPr>
        <p:spPr>
          <a:xfrm>
            <a:off x="4831544" y="4442693"/>
            <a:ext cx="146304" cy="109728"/>
          </a:xfrm>
          <a:prstGeom prst="rect">
            <a:avLst/>
          </a:prstGeom>
          <a:solidFill>
            <a:srgbClr val="333333"/>
          </a:solidFill>
          <a:ln/>
        </p:spPr>
        <p:txBody>
          <a:bodyPr/>
          <a:lstStyle/>
          <a:p>
            <a:endParaRPr lang="en-ZM"/>
          </a:p>
        </p:txBody>
      </p:sp>
      <p:sp>
        <p:nvSpPr>
          <p:cNvPr id="74" name="Shape 30">
            <a:extLst>
              <a:ext uri="{FF2B5EF4-FFF2-40B4-BE49-F238E27FC236}">
                <a16:creationId xmlns:a16="http://schemas.microsoft.com/office/drawing/2014/main" id="{C4A8D1D9-299E-E46F-38E6-CA7FDD089D83}"/>
              </a:ext>
            </a:extLst>
          </p:cNvPr>
          <p:cNvSpPr/>
          <p:nvPr/>
        </p:nvSpPr>
        <p:spPr>
          <a:xfrm>
            <a:off x="4977848" y="4387829"/>
            <a:ext cx="219456" cy="219456"/>
          </a:xfrm>
          <a:prstGeom prst="rightArrow">
            <a:avLst/>
          </a:prstGeom>
          <a:solidFill>
            <a:srgbClr val="333333"/>
          </a:solidFill>
          <a:ln/>
        </p:spPr>
        <p:txBody>
          <a:bodyPr/>
          <a:lstStyle/>
          <a:p>
            <a:endParaRPr lang="en-ZM"/>
          </a:p>
        </p:txBody>
      </p:sp>
    </p:spTree>
    <p:extLst>
      <p:ext uri="{BB962C8B-B14F-4D97-AF65-F5344CB8AC3E}">
        <p14:creationId xmlns:p14="http://schemas.microsoft.com/office/powerpoint/2010/main" val="3969384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506A0-57AB-49E9-B4B8-0E600AD26E99}"/>
              </a:ext>
            </a:extLst>
          </p:cNvPr>
          <p:cNvSpPr>
            <a:spLocks noGrp="1"/>
          </p:cNvSpPr>
          <p:nvPr>
            <p:ph type="title"/>
          </p:nvPr>
        </p:nvSpPr>
        <p:spPr>
          <a:xfrm>
            <a:off x="2713703" y="-1"/>
            <a:ext cx="7148052" cy="975185"/>
          </a:xfrm>
        </p:spPr>
        <p:txBody>
          <a:bodyPr/>
          <a:lstStyle/>
          <a:p>
            <a:r>
              <a:rPr lang="en-US" sz="6000" dirty="0"/>
              <a:t>Input</a:t>
            </a:r>
          </a:p>
        </p:txBody>
      </p:sp>
      <p:sp>
        <p:nvSpPr>
          <p:cNvPr id="5" name="TextBox 4">
            <a:extLst>
              <a:ext uri="{FF2B5EF4-FFF2-40B4-BE49-F238E27FC236}">
                <a16:creationId xmlns:a16="http://schemas.microsoft.com/office/drawing/2014/main" id="{B0C1E4B2-B823-F323-0774-764F47B78F7E}"/>
              </a:ext>
            </a:extLst>
          </p:cNvPr>
          <p:cNvSpPr txBox="1"/>
          <p:nvPr/>
        </p:nvSpPr>
        <p:spPr>
          <a:xfrm>
            <a:off x="1494503" y="1708300"/>
            <a:ext cx="9586452" cy="4780796"/>
          </a:xfrm>
          <a:prstGeom prst="rect">
            <a:avLst/>
          </a:prstGeom>
          <a:noFill/>
        </p:spPr>
        <p:txBody>
          <a:bodyPr wrap="square">
            <a:spAutoFit/>
          </a:bodyPr>
          <a:lstStyle/>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Human &amp; financial resources</a:t>
            </a:r>
            <a:endParaRPr lang="en-US" sz="3600" dirty="0">
              <a:latin typeface="Century Gothic" panose="020B0502020202020204" pitchFamily="34" charset="0"/>
            </a:endParaRPr>
          </a:p>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PrEP commodity (pills, injections, rings)</a:t>
            </a:r>
            <a:endParaRPr lang="en-US" sz="3600" dirty="0">
              <a:latin typeface="Century Gothic" panose="020B0502020202020204" pitchFamily="34" charset="0"/>
            </a:endParaRPr>
          </a:p>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HIV testing kits </a:t>
            </a:r>
          </a:p>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Trained health workers</a:t>
            </a:r>
            <a:endParaRPr lang="en-US" sz="3600" dirty="0">
              <a:latin typeface="Century Gothic" panose="020B0502020202020204" pitchFamily="34" charset="0"/>
            </a:endParaRPr>
          </a:p>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M&amp;E Tools, Registers and reporting systems</a:t>
            </a:r>
            <a:endParaRPr lang="en-US" sz="3600" dirty="0">
              <a:latin typeface="Century Gothic" panose="020B0502020202020204" pitchFamily="34" charset="0"/>
            </a:endParaRPr>
          </a:p>
          <a:p>
            <a:pPr marL="342900" indent="-342900">
              <a:spcAft>
                <a:spcPts val="400"/>
              </a:spcAft>
              <a:buSzPct val="100000"/>
              <a:buChar char="•"/>
            </a:pPr>
            <a:r>
              <a:rPr lang="en-US" sz="3600" dirty="0">
                <a:solidFill>
                  <a:srgbClr val="1A1A1A"/>
                </a:solidFill>
                <a:latin typeface="Century Gothic" panose="020B0502020202020204" pitchFamily="34" charset="0"/>
                <a:ea typeface="Calibri" pitchFamily="34" charset="-122"/>
                <a:cs typeface="Calibri" pitchFamily="34" charset="-120"/>
              </a:rPr>
              <a:t>Demand Generation &amp; Community Mobilization</a:t>
            </a:r>
            <a:endParaRPr lang="en-US" sz="3600" dirty="0">
              <a:latin typeface="Century Gothic" panose="020B0502020202020204" pitchFamily="34" charset="0"/>
            </a:endParaRPr>
          </a:p>
        </p:txBody>
      </p:sp>
      <p:sp>
        <p:nvSpPr>
          <p:cNvPr id="7" name="TextBox 6">
            <a:extLst>
              <a:ext uri="{FF2B5EF4-FFF2-40B4-BE49-F238E27FC236}">
                <a16:creationId xmlns:a16="http://schemas.microsoft.com/office/drawing/2014/main" id="{3B95983C-3BBE-2481-9A0E-8B54F00A0402}"/>
              </a:ext>
            </a:extLst>
          </p:cNvPr>
          <p:cNvSpPr txBox="1"/>
          <p:nvPr/>
        </p:nvSpPr>
        <p:spPr>
          <a:xfrm>
            <a:off x="3255910" y="902096"/>
            <a:ext cx="9126794" cy="523220"/>
          </a:xfrm>
          <a:prstGeom prst="rect">
            <a:avLst/>
          </a:prstGeom>
          <a:noFill/>
        </p:spPr>
        <p:txBody>
          <a:bodyPr wrap="square">
            <a:spAutoFit/>
          </a:bodyPr>
          <a:lstStyle/>
          <a:p>
            <a:pPr marL="0" indent="0">
              <a:buNone/>
            </a:pPr>
            <a:r>
              <a:rPr lang="en-US" sz="2800" i="1" dirty="0">
                <a:solidFill>
                  <a:srgbClr val="777777"/>
                </a:solidFill>
                <a:latin typeface="Calibri" pitchFamily="34" charset="0"/>
                <a:ea typeface="Calibri" pitchFamily="34" charset="-122"/>
                <a:cs typeface="Calibri" pitchFamily="34" charset="-120"/>
              </a:rPr>
              <a:t>"What do we need to run the program?"</a:t>
            </a:r>
            <a:endParaRPr lang="en-US" sz="2800" dirty="0"/>
          </a:p>
        </p:txBody>
      </p:sp>
    </p:spTree>
    <p:extLst>
      <p:ext uri="{BB962C8B-B14F-4D97-AF65-F5344CB8AC3E}">
        <p14:creationId xmlns:p14="http://schemas.microsoft.com/office/powerpoint/2010/main" val="312386730"/>
      </p:ext>
    </p:extLst>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5ADE-C2E8-414C-9E68-D89C97595790}"/>
              </a:ext>
            </a:extLst>
          </p:cNvPr>
          <p:cNvSpPr>
            <a:spLocks noGrp="1"/>
          </p:cNvSpPr>
          <p:nvPr>
            <p:ph type="title"/>
          </p:nvPr>
        </p:nvSpPr>
        <p:spPr>
          <a:xfrm>
            <a:off x="1396453" y="-3413"/>
            <a:ext cx="10081683" cy="1143000"/>
          </a:xfrm>
        </p:spPr>
        <p:txBody>
          <a:bodyPr/>
          <a:lstStyle/>
          <a:p>
            <a:r>
              <a:rPr lang="en-US" sz="6000" dirty="0"/>
              <a:t>Process</a:t>
            </a:r>
          </a:p>
        </p:txBody>
      </p:sp>
      <p:sp>
        <p:nvSpPr>
          <p:cNvPr id="3" name="Text Placeholder 2">
            <a:extLst>
              <a:ext uri="{FF2B5EF4-FFF2-40B4-BE49-F238E27FC236}">
                <a16:creationId xmlns:a16="http://schemas.microsoft.com/office/drawing/2014/main" id="{6E381A88-DAB4-4413-8EE8-4F0A900800C1}"/>
              </a:ext>
            </a:extLst>
          </p:cNvPr>
          <p:cNvSpPr>
            <a:spLocks noGrp="1"/>
          </p:cNvSpPr>
          <p:nvPr>
            <p:ph type="body" idx="1"/>
          </p:nvPr>
        </p:nvSpPr>
        <p:spPr>
          <a:xfrm>
            <a:off x="1583264" y="1669026"/>
            <a:ext cx="10081683" cy="4525962"/>
          </a:xfrm>
        </p:spPr>
        <p:txBody>
          <a:bodyPr/>
          <a:lstStyle/>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Screen &amp; asses for client eligibility</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Initiated eligible clients on preferred PrEP product</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Conduct scheduled follow-up visit</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Test for HIV at each visit</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Monitor for side effects &amp; adverse events</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Capture and Report data to DHIS2</a:t>
            </a:r>
            <a:endParaRPr lang="en-US" sz="3600" dirty="0">
              <a:latin typeface="Century Gothic" panose="020B0502020202020204" pitchFamily="34" charset="0"/>
            </a:endParaRPr>
          </a:p>
          <a:p>
            <a:endParaRPr lang="en-US" sz="3600" dirty="0">
              <a:latin typeface="Century Gothic" panose="020B0502020202020204" pitchFamily="34" charset="0"/>
            </a:endParaRPr>
          </a:p>
        </p:txBody>
      </p:sp>
      <p:sp>
        <p:nvSpPr>
          <p:cNvPr id="5" name="TextBox 4">
            <a:extLst>
              <a:ext uri="{FF2B5EF4-FFF2-40B4-BE49-F238E27FC236}">
                <a16:creationId xmlns:a16="http://schemas.microsoft.com/office/drawing/2014/main" id="{CB0105CC-770B-4F69-C64B-0984129CD71E}"/>
              </a:ext>
            </a:extLst>
          </p:cNvPr>
          <p:cNvSpPr txBox="1"/>
          <p:nvPr/>
        </p:nvSpPr>
        <p:spPr>
          <a:xfrm>
            <a:off x="4312297" y="969783"/>
            <a:ext cx="4623619" cy="400110"/>
          </a:xfrm>
          <a:prstGeom prst="rect">
            <a:avLst/>
          </a:prstGeom>
          <a:noFill/>
        </p:spPr>
        <p:txBody>
          <a:bodyPr wrap="square">
            <a:spAutoFit/>
          </a:bodyPr>
          <a:lstStyle/>
          <a:p>
            <a:pPr marL="0" indent="0">
              <a:buNone/>
            </a:pPr>
            <a:r>
              <a:rPr lang="en-US" sz="2000" i="1" dirty="0">
                <a:solidFill>
                  <a:srgbClr val="777777"/>
                </a:solidFill>
                <a:latin typeface="Calibri" pitchFamily="34" charset="0"/>
                <a:ea typeface="Calibri" pitchFamily="34" charset="-122"/>
                <a:cs typeface="Calibri" pitchFamily="34" charset="-120"/>
              </a:rPr>
              <a:t>"What do we do every day? (Activities)"</a:t>
            </a:r>
            <a:endParaRPr lang="en-US" sz="2000" dirty="0"/>
          </a:p>
        </p:txBody>
      </p:sp>
    </p:spTree>
    <p:extLst>
      <p:ext uri="{BB962C8B-B14F-4D97-AF65-F5344CB8AC3E}">
        <p14:creationId xmlns:p14="http://schemas.microsoft.com/office/powerpoint/2010/main" val="1048275560"/>
      </p:ext>
    </p:extLst>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77590-79B0-492D-B3B5-83C33337A267}"/>
              </a:ext>
            </a:extLst>
          </p:cNvPr>
          <p:cNvSpPr>
            <a:spLocks noGrp="1"/>
          </p:cNvSpPr>
          <p:nvPr>
            <p:ph type="title"/>
          </p:nvPr>
        </p:nvSpPr>
        <p:spPr>
          <a:xfrm>
            <a:off x="1583266" y="0"/>
            <a:ext cx="10081683" cy="1143000"/>
          </a:xfrm>
        </p:spPr>
        <p:txBody>
          <a:bodyPr/>
          <a:lstStyle/>
          <a:p>
            <a:r>
              <a:rPr lang="en-US" sz="5400" dirty="0"/>
              <a:t>Output</a:t>
            </a:r>
          </a:p>
        </p:txBody>
      </p:sp>
      <p:sp>
        <p:nvSpPr>
          <p:cNvPr id="3" name="Text Placeholder 2">
            <a:extLst>
              <a:ext uri="{FF2B5EF4-FFF2-40B4-BE49-F238E27FC236}">
                <a16:creationId xmlns:a16="http://schemas.microsoft.com/office/drawing/2014/main" id="{2FCCCD87-37D1-4C67-A72E-6D5EB128EE55}"/>
              </a:ext>
            </a:extLst>
          </p:cNvPr>
          <p:cNvSpPr>
            <a:spLocks noGrp="1"/>
          </p:cNvSpPr>
          <p:nvPr>
            <p:ph type="body" idx="1"/>
          </p:nvPr>
        </p:nvSpPr>
        <p:spPr>
          <a:xfrm>
            <a:off x="1583266" y="1600200"/>
            <a:ext cx="10081683" cy="5115232"/>
          </a:xfrm>
        </p:spPr>
        <p:txBody>
          <a:bodyPr/>
          <a:lstStyle/>
          <a:p>
            <a:pPr marL="342900">
              <a:spcAft>
                <a:spcPts val="400"/>
              </a:spcAft>
              <a:buSzPct val="100000"/>
            </a:pPr>
            <a:r>
              <a:rPr lang="en-US" sz="3200" dirty="0">
                <a:solidFill>
                  <a:srgbClr val="1A1A1A"/>
                </a:solidFill>
                <a:latin typeface="Century Gothic" panose="020B0502020202020204" pitchFamily="34" charset="0"/>
                <a:ea typeface="Calibri" pitchFamily="34" charset="-122"/>
                <a:cs typeface="Calibri" pitchFamily="34" charset="-120"/>
              </a:rPr>
              <a:t>How many people started PrEP (PrEP Initiations)</a:t>
            </a:r>
            <a:endParaRPr lang="en-US" sz="3200" dirty="0">
              <a:latin typeface="Century Gothic" panose="020B0502020202020204" pitchFamily="34" charset="0"/>
            </a:endParaRPr>
          </a:p>
          <a:p>
            <a:pPr marL="342900">
              <a:spcAft>
                <a:spcPts val="400"/>
              </a:spcAft>
              <a:buSzPct val="100000"/>
            </a:pPr>
            <a:r>
              <a:rPr lang="en-US" sz="3200" dirty="0">
                <a:solidFill>
                  <a:srgbClr val="1A1A1A"/>
                </a:solidFill>
                <a:latin typeface="Century Gothic" panose="020B0502020202020204" pitchFamily="34" charset="0"/>
                <a:ea typeface="Calibri" pitchFamily="34" charset="-122"/>
                <a:cs typeface="Calibri" pitchFamily="34" charset="-120"/>
              </a:rPr>
              <a:t>How many PrEP visits happened (initiations, continuations, re-initiations)</a:t>
            </a:r>
            <a:endParaRPr lang="en-US" sz="3200" dirty="0">
              <a:latin typeface="Century Gothic" panose="020B0502020202020204" pitchFamily="34" charset="0"/>
            </a:endParaRPr>
          </a:p>
          <a:p>
            <a:pPr marL="342900">
              <a:spcAft>
                <a:spcPts val="400"/>
              </a:spcAft>
              <a:buSzPct val="100000"/>
            </a:pPr>
            <a:r>
              <a:rPr lang="en-US" sz="3200" dirty="0">
                <a:solidFill>
                  <a:srgbClr val="1A1A1A"/>
                </a:solidFill>
                <a:latin typeface="Century Gothic" panose="020B0502020202020204" pitchFamily="34" charset="0"/>
                <a:ea typeface="Calibri" pitchFamily="34" charset="-122"/>
                <a:cs typeface="Calibri" pitchFamily="34" charset="-120"/>
              </a:rPr>
              <a:t>How many pills, injections, or rings given out (Volume of PrEP)</a:t>
            </a:r>
            <a:endParaRPr lang="en-US" sz="3200" dirty="0">
              <a:latin typeface="Century Gothic" panose="020B0502020202020204" pitchFamily="34" charset="0"/>
            </a:endParaRPr>
          </a:p>
          <a:p>
            <a:pPr marL="342900">
              <a:spcAft>
                <a:spcPts val="400"/>
              </a:spcAft>
              <a:buSzPct val="100000"/>
            </a:pPr>
            <a:r>
              <a:rPr lang="en-US" sz="3200" dirty="0">
                <a:solidFill>
                  <a:srgbClr val="1A1A1A"/>
                </a:solidFill>
                <a:latin typeface="Century Gothic" panose="020B0502020202020204" pitchFamily="34" charset="0"/>
                <a:ea typeface="Calibri" pitchFamily="34" charset="-122"/>
                <a:cs typeface="Calibri" pitchFamily="34" charset="-120"/>
              </a:rPr>
              <a:t>Total protection time provided (Person-Years of Protection)</a:t>
            </a:r>
            <a:endParaRPr lang="en-US" sz="3200" dirty="0">
              <a:latin typeface="Century Gothic" panose="020B0502020202020204" pitchFamily="34" charset="0"/>
            </a:endParaRPr>
          </a:p>
          <a:p>
            <a:pPr marL="342900">
              <a:spcAft>
                <a:spcPts val="400"/>
              </a:spcAft>
              <a:buSzPct val="100000"/>
            </a:pPr>
            <a:r>
              <a:rPr lang="en-US" sz="3200" dirty="0">
                <a:solidFill>
                  <a:srgbClr val="1A1A1A"/>
                </a:solidFill>
                <a:latin typeface="Century Gothic" panose="020B0502020202020204" pitchFamily="34" charset="0"/>
                <a:ea typeface="Calibri" pitchFamily="34" charset="-122"/>
                <a:cs typeface="Calibri" pitchFamily="34" charset="-120"/>
              </a:rPr>
              <a:t>How many PrEP users tested HIV positive (seroconversions)</a:t>
            </a:r>
            <a:endParaRPr lang="en-US" sz="3200" dirty="0">
              <a:latin typeface="Century Gothic" panose="020B0502020202020204" pitchFamily="34" charset="0"/>
            </a:endParaRPr>
          </a:p>
          <a:p>
            <a:endParaRPr lang="en-US" sz="3200" dirty="0">
              <a:latin typeface="Century Gothic" panose="020B0502020202020204" pitchFamily="34" charset="0"/>
            </a:endParaRPr>
          </a:p>
        </p:txBody>
      </p:sp>
      <p:sp>
        <p:nvSpPr>
          <p:cNvPr id="5" name="TextBox 4">
            <a:extLst>
              <a:ext uri="{FF2B5EF4-FFF2-40B4-BE49-F238E27FC236}">
                <a16:creationId xmlns:a16="http://schemas.microsoft.com/office/drawing/2014/main" id="{48150123-ED27-D13B-EC90-AD126B848564}"/>
              </a:ext>
            </a:extLst>
          </p:cNvPr>
          <p:cNvSpPr txBox="1"/>
          <p:nvPr/>
        </p:nvSpPr>
        <p:spPr>
          <a:xfrm>
            <a:off x="5285690" y="971490"/>
            <a:ext cx="3712837" cy="461665"/>
          </a:xfrm>
          <a:prstGeom prst="rect">
            <a:avLst/>
          </a:prstGeom>
          <a:noFill/>
        </p:spPr>
        <p:txBody>
          <a:bodyPr wrap="square">
            <a:spAutoFit/>
          </a:bodyPr>
          <a:lstStyle/>
          <a:p>
            <a:pPr marL="0" indent="0">
              <a:buNone/>
            </a:pPr>
            <a:r>
              <a:rPr lang="en-US" sz="2400" i="1" dirty="0">
                <a:solidFill>
                  <a:srgbClr val="777777"/>
                </a:solidFill>
                <a:latin typeface="Calibri" pitchFamily="34" charset="0"/>
                <a:ea typeface="Calibri" pitchFamily="34" charset="-122"/>
                <a:cs typeface="Calibri" pitchFamily="34" charset="-120"/>
              </a:rPr>
              <a:t>"What can we count?"</a:t>
            </a:r>
            <a:endParaRPr lang="en-US" sz="2400" dirty="0"/>
          </a:p>
        </p:txBody>
      </p:sp>
    </p:spTree>
    <p:extLst>
      <p:ext uri="{BB962C8B-B14F-4D97-AF65-F5344CB8AC3E}">
        <p14:creationId xmlns:p14="http://schemas.microsoft.com/office/powerpoint/2010/main" val="951431982"/>
      </p:ext>
    </p:extLst>
  </p:cSld>
  <p:clrMapOvr>
    <a:masterClrMapping/>
  </p:clrMapOvr>
  <p:transition>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DC123-74DD-4AA2-808B-3165351CF185}"/>
              </a:ext>
            </a:extLst>
          </p:cNvPr>
          <p:cNvSpPr>
            <a:spLocks noGrp="1"/>
          </p:cNvSpPr>
          <p:nvPr>
            <p:ph type="title"/>
          </p:nvPr>
        </p:nvSpPr>
        <p:spPr>
          <a:xfrm>
            <a:off x="1583266" y="87488"/>
            <a:ext cx="10081683" cy="945057"/>
          </a:xfrm>
        </p:spPr>
        <p:txBody>
          <a:bodyPr/>
          <a:lstStyle/>
          <a:p>
            <a:r>
              <a:rPr lang="en-US" sz="6000" dirty="0"/>
              <a:t>Outcome</a:t>
            </a:r>
          </a:p>
        </p:txBody>
      </p:sp>
      <p:sp>
        <p:nvSpPr>
          <p:cNvPr id="3" name="Text Placeholder 2">
            <a:extLst>
              <a:ext uri="{FF2B5EF4-FFF2-40B4-BE49-F238E27FC236}">
                <a16:creationId xmlns:a16="http://schemas.microsoft.com/office/drawing/2014/main" id="{1D0466A6-8D10-41AA-8E7A-A53153B188B8}"/>
              </a:ext>
            </a:extLst>
          </p:cNvPr>
          <p:cNvSpPr>
            <a:spLocks noGrp="1"/>
          </p:cNvSpPr>
          <p:nvPr>
            <p:ph type="body" idx="1"/>
          </p:nvPr>
        </p:nvSpPr>
        <p:spPr>
          <a:xfrm>
            <a:off x="1583266" y="1600199"/>
            <a:ext cx="10081683" cy="4983163"/>
          </a:xfrm>
        </p:spPr>
        <p:txBody>
          <a:bodyPr/>
          <a:lstStyle/>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Increased PrEP coverage amongst priority populations</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Improved PrEP use during periods of HIV risk</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Timely Re-initiation when risk returns</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Effective product switching based on client preference</a:t>
            </a:r>
            <a:endParaRPr lang="en-US" sz="3600" dirty="0">
              <a:latin typeface="Century Gothic" panose="020B0502020202020204" pitchFamily="34" charset="0"/>
            </a:endParaRPr>
          </a:p>
          <a:p>
            <a:pPr marL="342900">
              <a:spcAft>
                <a:spcPts val="400"/>
              </a:spcAft>
              <a:buSzPct val="100000"/>
            </a:pPr>
            <a:r>
              <a:rPr lang="en-US" sz="3600" dirty="0">
                <a:solidFill>
                  <a:srgbClr val="1A1A1A"/>
                </a:solidFill>
                <a:latin typeface="Century Gothic" panose="020B0502020202020204" pitchFamily="34" charset="0"/>
                <a:ea typeface="Calibri" pitchFamily="34" charset="-122"/>
                <a:cs typeface="Calibri" pitchFamily="34" charset="-120"/>
              </a:rPr>
              <a:t>High client satisfaction and acceptability</a:t>
            </a:r>
            <a:endParaRPr lang="en-US" sz="3600" dirty="0">
              <a:latin typeface="Century Gothic" panose="020B0502020202020204" pitchFamily="34" charset="0"/>
            </a:endParaRPr>
          </a:p>
          <a:p>
            <a:endParaRPr lang="en-US" sz="3600" dirty="0">
              <a:latin typeface="Century Gothic" panose="020B0502020202020204" pitchFamily="34" charset="0"/>
            </a:endParaRPr>
          </a:p>
        </p:txBody>
      </p:sp>
      <p:sp>
        <p:nvSpPr>
          <p:cNvPr id="5" name="TextBox 4">
            <a:extLst>
              <a:ext uri="{FF2B5EF4-FFF2-40B4-BE49-F238E27FC236}">
                <a16:creationId xmlns:a16="http://schemas.microsoft.com/office/drawing/2014/main" id="{2E199DC6-59A3-30FD-2CD1-E1D6A8131938}"/>
              </a:ext>
            </a:extLst>
          </p:cNvPr>
          <p:cNvSpPr txBox="1"/>
          <p:nvPr/>
        </p:nvSpPr>
        <p:spPr>
          <a:xfrm>
            <a:off x="3754532" y="1032545"/>
            <a:ext cx="5940185" cy="461665"/>
          </a:xfrm>
          <a:prstGeom prst="rect">
            <a:avLst/>
          </a:prstGeom>
          <a:noFill/>
        </p:spPr>
        <p:txBody>
          <a:bodyPr wrap="square">
            <a:spAutoFit/>
          </a:bodyPr>
          <a:lstStyle/>
          <a:p>
            <a:pPr marL="0" indent="0">
              <a:buNone/>
            </a:pPr>
            <a:r>
              <a:rPr lang="en-US" sz="2400" i="1" dirty="0">
                <a:solidFill>
                  <a:srgbClr val="777777"/>
                </a:solidFill>
                <a:latin typeface="Calibri" pitchFamily="34" charset="0"/>
                <a:ea typeface="Calibri" pitchFamily="34" charset="-122"/>
                <a:cs typeface="Calibri" pitchFamily="34" charset="-120"/>
              </a:rPr>
              <a:t>"What is changing because of our work?"</a:t>
            </a:r>
            <a:endParaRPr lang="en-US" sz="2400" dirty="0"/>
          </a:p>
        </p:txBody>
      </p:sp>
    </p:spTree>
    <p:extLst>
      <p:ext uri="{BB962C8B-B14F-4D97-AF65-F5344CB8AC3E}">
        <p14:creationId xmlns:p14="http://schemas.microsoft.com/office/powerpoint/2010/main" val="1257993640"/>
      </p:ext>
    </p:extLst>
  </p:cSld>
  <p:clrMapOvr>
    <a:masterClrMapping/>
  </p:clrMapOvr>
  <p:transition>
    <p:split orient="vert"/>
  </p:transition>
</p:sld>
</file>

<file path=ppt/theme/theme1.xml><?xml version="1.0" encoding="utf-8"?>
<a:theme xmlns:a="http://schemas.openxmlformats.org/drawingml/2006/main" name="2_Zambia Theme">
  <a:themeElements>
    <a:clrScheme name="Zambian sidebar with fla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Zambia Theme">
  <a:themeElements>
    <a:clrScheme name="Zambian sidebar with fla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14088</TotalTime>
  <Words>3354</Words>
  <Application>Microsoft Office PowerPoint</Application>
  <PresentationFormat>Widescreen</PresentationFormat>
  <Paragraphs>721</Paragraphs>
  <Slides>37</Slides>
  <Notes>15</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37</vt:i4>
      </vt:variant>
    </vt:vector>
  </HeadingPairs>
  <TitlesOfParts>
    <vt:vector size="51" baseType="lpstr">
      <vt:lpstr>Aptos</vt:lpstr>
      <vt:lpstr>Aptos Narrow</vt:lpstr>
      <vt:lpstr>Arial</vt:lpstr>
      <vt:lpstr>Calibri</vt:lpstr>
      <vt:lpstr>Century Gothic</vt:lpstr>
      <vt:lpstr>Comic Sans MS</vt:lpstr>
      <vt:lpstr>Noto Sans Symbols</vt:lpstr>
      <vt:lpstr>Poppins</vt:lpstr>
      <vt:lpstr>Poppins SemiBold</vt:lpstr>
      <vt:lpstr>Times New Roman</vt:lpstr>
      <vt:lpstr>Trebuchet MS</vt:lpstr>
      <vt:lpstr>Wingdings</vt:lpstr>
      <vt:lpstr>2_Zambia Theme</vt:lpstr>
      <vt:lpstr>1_Zambia Theme</vt:lpstr>
      <vt:lpstr>PowerPoint Presentation</vt:lpstr>
      <vt:lpstr>Contents</vt:lpstr>
      <vt:lpstr>PowerPoint Presentation</vt:lpstr>
      <vt:lpstr>Unit 1:  Learning Objectives</vt:lpstr>
      <vt:lpstr>PowerPoint Presentation</vt:lpstr>
      <vt:lpstr>Input</vt:lpstr>
      <vt:lpstr>Process</vt:lpstr>
      <vt:lpstr>Output</vt:lpstr>
      <vt:lpstr>Outcome</vt:lpstr>
      <vt:lpstr>Impact</vt:lpstr>
      <vt:lpstr>PowerPoint Presentation</vt:lpstr>
      <vt:lpstr>Unit 2:  Learning Objectives</vt:lpstr>
      <vt:lpstr>Data Collection</vt:lpstr>
      <vt:lpstr>PowerPoint Presentation</vt:lpstr>
      <vt:lpstr>PrEP Register</vt:lpstr>
      <vt:lpstr>Health Information Aggregate (HIA)2 Form</vt:lpstr>
      <vt:lpstr>Client-Level PrEP Data Capturing</vt:lpstr>
      <vt:lpstr>DHIS2 Tracker:  Based on Four Forms</vt:lpstr>
      <vt:lpstr>Eligibility Screening Form</vt:lpstr>
      <vt:lpstr>Follow Up Visit Form</vt:lpstr>
      <vt:lpstr>PrEP Discontinuation Form</vt:lpstr>
      <vt:lpstr>Post Discontinuation Form</vt:lpstr>
      <vt:lpstr>Additional Client Level Forms For Safety Monitoring Pregnancy Follow Up Form &amp; Active Pharmacovigilance Form</vt:lpstr>
      <vt:lpstr>PowerPoint Presentation</vt:lpstr>
      <vt:lpstr>PowerPoint Presentation</vt:lpstr>
      <vt:lpstr>PowerPoint Presentation</vt:lpstr>
      <vt:lpstr>Unit 3:  Learning Objectives</vt:lpstr>
      <vt:lpstr>Why do we set targets?</vt:lpstr>
      <vt:lpstr>What is a PrEP target?</vt:lpstr>
      <vt:lpstr>PowerPoint Presentation</vt:lpstr>
      <vt:lpstr>PowerPoint Presentation</vt:lpstr>
      <vt:lpstr>PrEP use is dynamic and can be discontinuous</vt:lpstr>
      <vt:lpstr>Defining &amp; Measuring the Effective Use of PrEP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Mwanza</dc:creator>
  <cp:lastModifiedBy>Chimika Phiri</cp:lastModifiedBy>
  <cp:revision>12</cp:revision>
  <dcterms:created xsi:type="dcterms:W3CDTF">2026-01-28T13:48:02Z</dcterms:created>
  <dcterms:modified xsi:type="dcterms:W3CDTF">2026-02-17T07:13:52Z</dcterms:modified>
</cp:coreProperties>
</file>